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5143500" cx="9144000"/>
  <p:notesSz cx="6858000" cy="9144000"/>
  <p:embeddedFontLst>
    <p:embeddedFont>
      <p:font typeface="Dosis"/>
      <p:regular r:id="rId67"/>
      <p:bold r:id="rId68"/>
    </p:embeddedFont>
    <p:embeddedFont>
      <p:font typeface="Poppins"/>
      <p:regular r:id="rId69"/>
      <p:bold r:id="rId70"/>
      <p:italic r:id="rId71"/>
      <p:boldItalic r:id="rId72"/>
    </p:embeddedFont>
    <p:embeddedFont>
      <p:font typeface="Poppins Light"/>
      <p:regular r:id="rId73"/>
      <p:bold r:id="rId74"/>
      <p:italic r:id="rId75"/>
      <p:boldItalic r:id="rId76"/>
    </p:embeddedFont>
    <p:embeddedFont>
      <p:font typeface="Poppins SemiBold"/>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Poppins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oppinsLight-regular.fntdata"/><Relationship Id="rId72" Type="http://schemas.openxmlformats.org/officeDocument/2006/relationships/font" Target="fonts/Poppins-boldItalic.fntdata"/><Relationship Id="rId31" Type="http://schemas.openxmlformats.org/officeDocument/2006/relationships/slide" Target="slides/slide27.xml"/><Relationship Id="rId75" Type="http://schemas.openxmlformats.org/officeDocument/2006/relationships/font" Target="fonts/PoppinsLight-italic.fntdata"/><Relationship Id="rId30" Type="http://schemas.openxmlformats.org/officeDocument/2006/relationships/slide" Target="slides/slide26.xml"/><Relationship Id="rId74" Type="http://schemas.openxmlformats.org/officeDocument/2006/relationships/font" Target="fonts/PoppinsLight-bold.fntdata"/><Relationship Id="rId33" Type="http://schemas.openxmlformats.org/officeDocument/2006/relationships/slide" Target="slides/slide29.xml"/><Relationship Id="rId77" Type="http://schemas.openxmlformats.org/officeDocument/2006/relationships/font" Target="fonts/PoppinsSemiBold-regular.fntdata"/><Relationship Id="rId32" Type="http://schemas.openxmlformats.org/officeDocument/2006/relationships/slide" Target="slides/slide28.xml"/><Relationship Id="rId76" Type="http://schemas.openxmlformats.org/officeDocument/2006/relationships/font" Target="fonts/PoppinsLight-boldItalic.fntdata"/><Relationship Id="rId35" Type="http://schemas.openxmlformats.org/officeDocument/2006/relationships/slide" Target="slides/slide31.xml"/><Relationship Id="rId79" Type="http://schemas.openxmlformats.org/officeDocument/2006/relationships/font" Target="fonts/PoppinsSemiBold-italic.fntdata"/><Relationship Id="rId34" Type="http://schemas.openxmlformats.org/officeDocument/2006/relationships/slide" Target="slides/slide30.xml"/><Relationship Id="rId78" Type="http://schemas.openxmlformats.org/officeDocument/2006/relationships/font" Target="fonts/PoppinsSemiBold-bold.fntdata"/><Relationship Id="rId71" Type="http://schemas.openxmlformats.org/officeDocument/2006/relationships/font" Target="fonts/Poppins-italic.fntdata"/><Relationship Id="rId70" Type="http://schemas.openxmlformats.org/officeDocument/2006/relationships/font" Target="fonts/Poppins-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Dosis-bold.fntdata"/><Relationship Id="rId23" Type="http://schemas.openxmlformats.org/officeDocument/2006/relationships/slide" Target="slides/slide19.xml"/><Relationship Id="rId67" Type="http://schemas.openxmlformats.org/officeDocument/2006/relationships/font" Target="fonts/Dosis-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Poppins-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a6e66f1f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a6e66f1f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a6e66f1f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a6e66f1f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a6e66f1f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a6e66f1f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a6e66f1f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9a6e66f1f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a6e66f1f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a6e66f1f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a6e66f1f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a6e66f1f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9a6e66f1f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9a6e66f1f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a6e66f1f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a6e66f1f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9a6e66f1f4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9a6e66f1f4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a6e66f1f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9a6e66f1f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3c0e04e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3c0e04e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a6e66f1f4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9a6e66f1f4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a6e66f1f4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9a6e66f1f4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9a6e66f1f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9a6e66f1f4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9a6e66f1f4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9a6e66f1f4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9a6e66f1f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9a6e66f1f4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9a6e66f1f4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9a6e66f1f4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8da9d8ad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98da9d8ad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9a6e66f1f4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9a6e66f1f4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a6e66f1f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a6e66f1f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9a6e66f1f4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9a6e66f1f4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e755b31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e755b31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9a6e66f1f4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9a6e66f1f4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9a6e66f1f4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9a6e66f1f4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9a6e66f1f4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9a6e66f1f4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9a6e66f1f4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9a6e66f1f4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9abda3cff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9abda3cff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9abda3cffb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9abda3cffb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9abda3cffb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9abda3cffb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solidFill>
                  <a:schemeClr val="dk1"/>
                </a:solidFill>
                <a:latin typeface="Poppins"/>
                <a:ea typeface="Poppins"/>
                <a:cs typeface="Poppins"/>
                <a:sym typeface="Poppins"/>
              </a:rPr>
              <a:t>probabilidad condicional del evento Ai dado el evento B, denominada probabilidad a posteriori.</a:t>
            </a:r>
            <a:endParaRPr sz="14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sz="14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s" sz="1400">
                <a:solidFill>
                  <a:schemeClr val="dk1"/>
                </a:solidFill>
                <a:latin typeface="Poppins"/>
                <a:ea typeface="Poppins"/>
                <a:cs typeface="Poppins"/>
                <a:sym typeface="Poppins"/>
              </a:rPr>
              <a:t>P(B|A_i): probabilidad condicional del evento B dado el evento Ai.</a:t>
            </a:r>
            <a:endParaRPr sz="14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s" sz="1400">
                <a:solidFill>
                  <a:schemeClr val="dk1"/>
                </a:solidFill>
                <a:latin typeface="Poppins"/>
                <a:ea typeface="Poppins"/>
                <a:cs typeface="Poppins"/>
                <a:sym typeface="Poppins"/>
              </a:rPr>
              <a:t>P(A_i) probabilidad de que ocurra el evento Ai, denominada probabilidad a priori</a:t>
            </a:r>
            <a:endParaRPr sz="1400">
              <a:solidFill>
                <a:schemeClr val="dk1"/>
              </a:solidFill>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9abda3cffb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9abda3cffb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9abda3cff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9abda3cff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9abda3cff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9abda3cff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3c0e04e5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3c0e04e5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9abda3cff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9abda3cff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9abda3cff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9abda3cff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9abda3cff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9abda3cff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9abda3cff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9abda3cff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9abda3cff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9abda3cff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9abda3cffb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9abda3cffb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9abda3cff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9abda3cff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9abda3cff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9abda3cff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9abda3cff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9abda3cff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9abda3cff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9abda3cff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abda3cff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abda3cff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9abda3cff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9abda3cff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9abda3cffb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9abda3cffb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9abda3cff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9abda3cff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9abda3cffb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9abda3cffb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hablamos en la sesión pasada, no siempre es posible analizar toda nuestra población. En ocasiones la población es un número finito: pensemos por ejemplo en las personas que sintonizan cierto programa de televisión. Con mucho esfuerzo y recursos quizá sea posible analizar todos estos datos. Sin embargo hay ocasiones en que la población es infinita y no es posible tomar todos los datos de nuestra población, por más que nos esforcemos.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casos donde los recursos son limitados o simplemente nuestra población es infinita, lo mejor es que tomemos muestras y las analicemos para poder sacar conclusiones de nuestra población. Un ejemplo sencillo de ver donde nuestros recursos son limitados es, por ejemplo, cuando queremos hacer pruebas de algún fármaco como parte del desarrollo de nuevos medicamentos. ¿Puedes pensar algún otro ejemplo donde sea más conveniente tomar una muestra que estudiar a toda la población?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9abda3cffb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9abda3cffb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hablamos en la sesión pasada, no siempre es posible analizar toda nuestra población.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Es por eso que tomamos muestras y las analizamos para poder sacar conclusiones de nuestra población.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Pensemos en otro ejemplo:</a:t>
            </a:r>
            <a:endParaRPr/>
          </a:p>
          <a:p>
            <a:pPr indent="0" lvl="0" marL="0" rtl="0" algn="l">
              <a:spcBef>
                <a:spcPts val="0"/>
              </a:spcBef>
              <a:spcAft>
                <a:spcPts val="0"/>
              </a:spcAft>
              <a:buNone/>
            </a:pPr>
            <a:r>
              <a:rPr lang="es"/>
              <a:t>-leer-</a:t>
            </a:r>
            <a:endParaRPr/>
          </a:p>
          <a:p>
            <a:pPr indent="0" lvl="0" marL="0" rtl="0" algn="l">
              <a:spcBef>
                <a:spcPts val="0"/>
              </a:spcBef>
              <a:spcAft>
                <a:spcPts val="0"/>
              </a:spcAft>
              <a:buNone/>
            </a:pPr>
            <a:r>
              <a:rPr lang="es"/>
              <a:t>¡Lo que queremos es mostrar que la moneda es justa!</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9abda3cffb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9abda3cffb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¿Te imaginas lanzando una moneda infinitas veces? ¿Hasta después de cuántos lanzamientos dirías que la moneda está balanceada?</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9abda3cffb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9abda3cffb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9abda3cffb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9abda3cffb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9abda3cffb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9abda3cffb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9abda3cffb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9abda3cffb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a6e66f1f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a6e66f1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9abda3cffb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9abda3cffb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1a1ed85fc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1a1ed85fc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operadores relacionales nos ayudan a comparar dos objetos y nos devuelven valores VERDADERO ó FALSO.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1a1ed85fc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1a1ed85fc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operadores relacionales nos ayudan a comparar dos objetos y nos devuelven valores VERDADERO ó FALSO.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a6e66f1f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9a6e66f1f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a6e66f1f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a6e66f1f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a6e66f1f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a6e66f1f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 name="Google Shape;12;p2"/>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
        <p:nvSpPr>
          <p:cNvPr id="13" name="Google Shape;13;p2"/>
          <p:cNvSpPr/>
          <p:nvPr/>
        </p:nvSpPr>
        <p:spPr>
          <a:xfrm>
            <a:off x="1110475" y="3210575"/>
            <a:ext cx="2244000" cy="291000"/>
          </a:xfrm>
          <a:prstGeom prst="roundRect">
            <a:avLst>
              <a:gd fmla="val 50000" name="adj"/>
            </a:avLst>
          </a:prstGeom>
          <a:solidFill>
            <a:srgbClr val="26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1" name="Google Shape;41;p11"/>
          <p:cNvSpPr txBox="1"/>
          <p:nvPr>
            <p:ph type="title"/>
          </p:nvPr>
        </p:nvSpPr>
        <p:spPr>
          <a:xfrm>
            <a:off x="311700" y="1548750"/>
            <a:ext cx="32568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
    <p:bg>
      <p:bgPr>
        <a:solidFill>
          <a:srgbClr val="1BBC9B"/>
        </a:solidFill>
      </p:bgPr>
    </p:bg>
    <p:spTree>
      <p:nvGrpSpPr>
        <p:cNvPr id="42" name="Shape 42"/>
        <p:cNvGrpSpPr/>
        <p:nvPr/>
      </p:nvGrpSpPr>
      <p:grpSpPr>
        <a:xfrm>
          <a:off x="0" y="0"/>
          <a:ext cx="0" cy="0"/>
          <a:chOff x="0" y="0"/>
          <a:chExt cx="0" cy="0"/>
        </a:xfrm>
      </p:grpSpPr>
      <p:sp>
        <p:nvSpPr>
          <p:cNvPr id="43" name="Google Shape;4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4" name="Google Shape;44;p12"/>
          <p:cNvSpPr txBox="1"/>
          <p:nvPr>
            <p:ph type="title"/>
          </p:nvPr>
        </p:nvSpPr>
        <p:spPr>
          <a:xfrm>
            <a:off x="311700" y="1250075"/>
            <a:ext cx="3701400" cy="2764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62B34"/>
              </a:buClr>
              <a:buSzPts val="3200"/>
              <a:buFont typeface="Poppins"/>
              <a:buNone/>
              <a:defRPr sz="3200">
                <a:solidFill>
                  <a:srgbClr val="262B34"/>
                </a:solidFill>
                <a:latin typeface="Poppins"/>
                <a:ea typeface="Poppins"/>
                <a:cs typeface="Poppins"/>
                <a:sym typeface="Poppins"/>
              </a:defRPr>
            </a:lvl1pPr>
            <a:lvl2pPr lvl="1" rtl="0" algn="ctr">
              <a:spcBef>
                <a:spcPts val="0"/>
              </a:spcBef>
              <a:spcAft>
                <a:spcPts val="0"/>
              </a:spcAft>
              <a:buSzPts val="3200"/>
              <a:buFont typeface="Poppins"/>
              <a:buNone/>
              <a:defRPr sz="3200">
                <a:latin typeface="Poppins"/>
                <a:ea typeface="Poppins"/>
                <a:cs typeface="Poppins"/>
                <a:sym typeface="Poppins"/>
              </a:defRPr>
            </a:lvl2pPr>
            <a:lvl3pPr lvl="2" rtl="0" algn="ctr">
              <a:spcBef>
                <a:spcPts val="0"/>
              </a:spcBef>
              <a:spcAft>
                <a:spcPts val="0"/>
              </a:spcAft>
              <a:buSzPts val="3200"/>
              <a:buFont typeface="Poppins"/>
              <a:buNone/>
              <a:defRPr sz="3200">
                <a:latin typeface="Poppins"/>
                <a:ea typeface="Poppins"/>
                <a:cs typeface="Poppins"/>
                <a:sym typeface="Poppins"/>
              </a:defRPr>
            </a:lvl3pPr>
            <a:lvl4pPr lvl="3" rtl="0" algn="ctr">
              <a:spcBef>
                <a:spcPts val="0"/>
              </a:spcBef>
              <a:spcAft>
                <a:spcPts val="0"/>
              </a:spcAft>
              <a:buSzPts val="3200"/>
              <a:buFont typeface="Poppins"/>
              <a:buNone/>
              <a:defRPr sz="3200">
                <a:latin typeface="Poppins"/>
                <a:ea typeface="Poppins"/>
                <a:cs typeface="Poppins"/>
                <a:sym typeface="Poppins"/>
              </a:defRPr>
            </a:lvl4pPr>
            <a:lvl5pPr lvl="4" rtl="0" algn="ctr">
              <a:spcBef>
                <a:spcPts val="0"/>
              </a:spcBef>
              <a:spcAft>
                <a:spcPts val="0"/>
              </a:spcAft>
              <a:buSzPts val="3200"/>
              <a:buFont typeface="Poppins"/>
              <a:buNone/>
              <a:defRPr sz="3200">
                <a:latin typeface="Poppins"/>
                <a:ea typeface="Poppins"/>
                <a:cs typeface="Poppins"/>
                <a:sym typeface="Poppins"/>
              </a:defRPr>
            </a:lvl5pPr>
            <a:lvl6pPr lvl="5" rtl="0" algn="ctr">
              <a:spcBef>
                <a:spcPts val="0"/>
              </a:spcBef>
              <a:spcAft>
                <a:spcPts val="0"/>
              </a:spcAft>
              <a:buSzPts val="3200"/>
              <a:buFont typeface="Poppins"/>
              <a:buNone/>
              <a:defRPr sz="3200">
                <a:latin typeface="Poppins"/>
                <a:ea typeface="Poppins"/>
                <a:cs typeface="Poppins"/>
                <a:sym typeface="Poppins"/>
              </a:defRPr>
            </a:lvl6pPr>
            <a:lvl7pPr lvl="6" rtl="0" algn="ctr">
              <a:spcBef>
                <a:spcPts val="0"/>
              </a:spcBef>
              <a:spcAft>
                <a:spcPts val="0"/>
              </a:spcAft>
              <a:buSzPts val="3200"/>
              <a:buFont typeface="Poppins"/>
              <a:buNone/>
              <a:defRPr sz="3200">
                <a:latin typeface="Poppins"/>
                <a:ea typeface="Poppins"/>
                <a:cs typeface="Poppins"/>
                <a:sym typeface="Poppins"/>
              </a:defRPr>
            </a:lvl7pPr>
            <a:lvl8pPr lvl="7" rtl="0" algn="ctr">
              <a:spcBef>
                <a:spcPts val="0"/>
              </a:spcBef>
              <a:spcAft>
                <a:spcPts val="0"/>
              </a:spcAft>
              <a:buSzPts val="3200"/>
              <a:buFont typeface="Poppins"/>
              <a:buNone/>
              <a:defRPr sz="3200">
                <a:latin typeface="Poppins"/>
                <a:ea typeface="Poppins"/>
                <a:cs typeface="Poppins"/>
                <a:sym typeface="Poppins"/>
              </a:defRPr>
            </a:lvl8pPr>
            <a:lvl9pPr lvl="8" rtl="0" algn="ctr">
              <a:spcBef>
                <a:spcPts val="0"/>
              </a:spcBef>
              <a:spcAft>
                <a:spcPts val="0"/>
              </a:spcAft>
              <a:buSzPts val="3200"/>
              <a:buFont typeface="Poppins"/>
              <a:buNone/>
              <a:defRPr sz="3200">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54" name="Shape 54"/>
        <p:cNvGrpSpPr/>
        <p:nvPr/>
      </p:nvGrpSpPr>
      <p:grpSpPr>
        <a:xfrm>
          <a:off x="0" y="0"/>
          <a:ext cx="0" cy="0"/>
          <a:chOff x="0" y="0"/>
          <a:chExt cx="0" cy="0"/>
        </a:xfrm>
      </p:grpSpPr>
      <p:sp>
        <p:nvSpPr>
          <p:cNvPr id="55" name="Google Shape;5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20" name="Google Shape;20;p4"/>
          <p:cNvPicPr preferRelativeResize="0"/>
          <p:nvPr/>
        </p:nvPicPr>
        <p:blipFill>
          <a:blip r:embed="rId3">
            <a:alphaModFix/>
          </a:blip>
          <a:stretch>
            <a:fillRect/>
          </a:stretch>
        </p:blipFill>
        <p:spPr>
          <a:xfrm>
            <a:off x="463875" y="1357300"/>
            <a:ext cx="301625" cy="228825"/>
          </a:xfrm>
          <a:prstGeom prst="rect">
            <a:avLst/>
          </a:prstGeom>
          <a:noFill/>
          <a:ln>
            <a:noFill/>
          </a:ln>
        </p:spPr>
      </p:pic>
      <p:sp>
        <p:nvSpPr>
          <p:cNvPr id="21" name="Google Shape;21;p4"/>
          <p:cNvSpPr txBox="1"/>
          <p:nvPr>
            <p:ph idx="1" type="subTitle"/>
          </p:nvPr>
        </p:nvSpPr>
        <p:spPr>
          <a:xfrm>
            <a:off x="791775" y="1200275"/>
            <a:ext cx="4170900" cy="4977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FFFFFF"/>
                </a:solidFill>
                <a:latin typeface="Poppins"/>
                <a:ea typeface="Poppins"/>
                <a:cs typeface="Poppins"/>
                <a:sym typeface="Poppi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1">
  <p:cSld name="TITLE_AND_BODY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descr="Texto+Imagen 2.png" id="26" name="Google Shape;26;p6"/>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3" type="titleOnly">
  <p:cSld name="TITLE_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7"/>
          <p:cNvSpPr txBox="1"/>
          <p:nvPr>
            <p:ph type="title"/>
          </p:nvPr>
        </p:nvSpPr>
        <p:spPr>
          <a:xfrm>
            <a:off x="311700" y="1039900"/>
            <a:ext cx="3716700" cy="3081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p:cSld name="ONE_COLUMN_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8"/>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nes">
  <p:cSld name="ONE_COLUMN_TEXT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6" name="Google Shape;36;p9"/>
          <p:cNvSpPr txBox="1"/>
          <p:nvPr>
            <p:ph type="title"/>
          </p:nvPr>
        </p:nvSpPr>
        <p:spPr>
          <a:xfrm>
            <a:off x="311700" y="974375"/>
            <a:ext cx="3716700" cy="1256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 Codigo">
  <p:cSld name="ONE_COLUMN_TEXT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28.png"/><Relationship Id="rId7" Type="http://schemas.openxmlformats.org/officeDocument/2006/relationships/image" Target="../media/image41.png"/><Relationship Id="rId8"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39.png"/><Relationship Id="rId8"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49.png"/><Relationship Id="rId5"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45.png"/><Relationship Id="rId5"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50.png"/><Relationship Id="rId5"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2.png"/><Relationship Id="rId4"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56.png"/><Relationship Id="rId7" Type="http://schemas.openxmlformats.org/officeDocument/2006/relationships/image" Target="../media/image60.png"/><Relationship Id="rId8"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50.png"/><Relationship Id="rId5"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62.png"/><Relationship Id="rId5" Type="http://schemas.openxmlformats.org/officeDocument/2006/relationships/image" Target="../media/image56.png"/><Relationship Id="rId6"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2.png"/><Relationship Id="rId4" Type="http://schemas.openxmlformats.org/officeDocument/2006/relationships/image" Target="../media/image63.png"/><Relationship Id="rId5" Type="http://schemas.openxmlformats.org/officeDocument/2006/relationships/hyperlink" Target="https://www.youtube.com/watch?v=igV8OAyL2f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2.png"/><Relationship Id="rId4" Type="http://schemas.openxmlformats.org/officeDocument/2006/relationships/image" Target="../media/image63.png"/><Relationship Id="rId5" Type="http://schemas.openxmlformats.org/officeDocument/2006/relationships/image" Target="../media/image6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2.png"/><Relationship Id="rId4" Type="http://schemas.openxmlformats.org/officeDocument/2006/relationships/image" Target="../media/image64.gif"/><Relationship Id="rId5"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2.png"/><Relationship Id="rId4" Type="http://schemas.openxmlformats.org/officeDocument/2006/relationships/image" Target="../media/image64.gif"/><Relationship Id="rId5"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2.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70.png"/><Relationship Id="rId6"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20" Type="http://schemas.openxmlformats.org/officeDocument/2006/relationships/image" Target="../media/image68.png"/><Relationship Id="rId22" Type="http://schemas.openxmlformats.org/officeDocument/2006/relationships/image" Target="../media/image18.jpg"/><Relationship Id="rId21" Type="http://schemas.openxmlformats.org/officeDocument/2006/relationships/image" Target="../media/image50.png"/><Relationship Id="rId24" Type="http://schemas.openxmlformats.org/officeDocument/2006/relationships/image" Target="../media/image92.png"/><Relationship Id="rId23" Type="http://schemas.openxmlformats.org/officeDocument/2006/relationships/image" Target="../media/image65.png"/><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9.png"/><Relationship Id="rId4" Type="http://schemas.openxmlformats.org/officeDocument/2006/relationships/image" Target="../media/image24.png"/><Relationship Id="rId9" Type="http://schemas.openxmlformats.org/officeDocument/2006/relationships/image" Target="../media/image63.png"/><Relationship Id="rId26" Type="http://schemas.openxmlformats.org/officeDocument/2006/relationships/image" Target="../media/image94.png"/><Relationship Id="rId25" Type="http://schemas.openxmlformats.org/officeDocument/2006/relationships/image" Target="../media/image93.png"/><Relationship Id="rId28" Type="http://schemas.openxmlformats.org/officeDocument/2006/relationships/image" Target="../media/image15.png"/><Relationship Id="rId27" Type="http://schemas.openxmlformats.org/officeDocument/2006/relationships/image" Target="../media/image88.png"/><Relationship Id="rId5" Type="http://schemas.openxmlformats.org/officeDocument/2006/relationships/image" Target="../media/image77.png"/><Relationship Id="rId6" Type="http://schemas.openxmlformats.org/officeDocument/2006/relationships/image" Target="../media/image75.png"/><Relationship Id="rId29" Type="http://schemas.openxmlformats.org/officeDocument/2006/relationships/image" Target="../media/image90.png"/><Relationship Id="rId7" Type="http://schemas.openxmlformats.org/officeDocument/2006/relationships/image" Target="../media/image76.png"/><Relationship Id="rId8" Type="http://schemas.openxmlformats.org/officeDocument/2006/relationships/image" Target="../media/image71.png"/><Relationship Id="rId11" Type="http://schemas.openxmlformats.org/officeDocument/2006/relationships/image" Target="../media/image78.png"/><Relationship Id="rId10" Type="http://schemas.openxmlformats.org/officeDocument/2006/relationships/image" Target="../media/image80.png"/><Relationship Id="rId13" Type="http://schemas.openxmlformats.org/officeDocument/2006/relationships/image" Target="../media/image79.png"/><Relationship Id="rId12" Type="http://schemas.openxmlformats.org/officeDocument/2006/relationships/image" Target="../media/image10.png"/><Relationship Id="rId15" Type="http://schemas.openxmlformats.org/officeDocument/2006/relationships/image" Target="../media/image84.png"/><Relationship Id="rId14" Type="http://schemas.openxmlformats.org/officeDocument/2006/relationships/image" Target="../media/image95.png"/><Relationship Id="rId17" Type="http://schemas.openxmlformats.org/officeDocument/2006/relationships/image" Target="../media/image83.png"/><Relationship Id="rId16" Type="http://schemas.openxmlformats.org/officeDocument/2006/relationships/image" Target="../media/image81.png"/><Relationship Id="rId19" Type="http://schemas.openxmlformats.org/officeDocument/2006/relationships/image" Target="../media/image38.png"/><Relationship Id="rId18"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Probabilidad</a:t>
            </a:r>
            <a:endParaRPr/>
          </a:p>
        </p:txBody>
      </p:sp>
      <p:sp>
        <p:nvSpPr>
          <p:cNvPr id="61" name="Google Shape;61;p17"/>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Matemáticas para calcular la incertidumbre</a:t>
            </a:r>
            <a:endParaRPr>
              <a:solidFill>
                <a:schemeClr val="lt1"/>
              </a:solidFill>
            </a:endParaRPr>
          </a:p>
          <a:p>
            <a:pPr indent="0" lvl="0" marL="0" rtl="0" algn="l">
              <a:spcBef>
                <a:spcPts val="0"/>
              </a:spcBef>
              <a:spcAft>
                <a:spcPts val="0"/>
              </a:spcAft>
              <a:buNone/>
            </a:pPr>
            <a:r>
              <a:t/>
            </a:r>
            <a:endParaRPr/>
          </a:p>
        </p:txBody>
      </p:sp>
      <p:sp>
        <p:nvSpPr>
          <p:cNvPr id="62" name="Google Shape;62;p17"/>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a:t>
            </a:r>
            <a:r>
              <a:rPr lang="es"/>
              <a:t>- Matemática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03" name="Shape 203"/>
        <p:cNvGrpSpPr/>
        <p:nvPr/>
      </p:nvGrpSpPr>
      <p:grpSpPr>
        <a:xfrm>
          <a:off x="0" y="0"/>
          <a:ext cx="0" cy="0"/>
          <a:chOff x="0" y="0"/>
          <a:chExt cx="0" cy="0"/>
        </a:xfrm>
      </p:grpSpPr>
      <p:grpSp>
        <p:nvGrpSpPr>
          <p:cNvPr id="204" name="Google Shape;204;p26"/>
          <p:cNvGrpSpPr/>
          <p:nvPr/>
        </p:nvGrpSpPr>
        <p:grpSpPr>
          <a:xfrm>
            <a:off x="0" y="0"/>
            <a:ext cx="9144000" cy="5143500"/>
            <a:chOff x="0" y="0"/>
            <a:chExt cx="9144000" cy="5143500"/>
          </a:xfrm>
        </p:grpSpPr>
        <p:sp>
          <p:nvSpPr>
            <p:cNvPr id="205" name="Google Shape;205;p2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07" name="Google Shape;207;p26"/>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208" name="Google Shape;208;p26"/>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Es un subconjunto del espacio muestral.</a:t>
            </a:r>
            <a:endParaRPr b="1" sz="1400">
              <a:solidFill>
                <a:srgbClr val="1BBC9B"/>
              </a:solidFill>
              <a:latin typeface="Poppins"/>
              <a:ea typeface="Poppins"/>
              <a:cs typeface="Poppins"/>
              <a:sym typeface="Poppins"/>
            </a:endParaRPr>
          </a:p>
        </p:txBody>
      </p:sp>
      <p:sp>
        <p:nvSpPr>
          <p:cNvPr id="209" name="Google Shape;209;p2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26"/>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212" name="Google Shape;212;p2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215" name="Google Shape;215;p26"/>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a:t>
            </a:r>
            <a:endParaRPr b="1" sz="1400">
              <a:solidFill>
                <a:srgbClr val="8426C9"/>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19" name="Shape 219"/>
        <p:cNvGrpSpPr/>
        <p:nvPr/>
      </p:nvGrpSpPr>
      <p:grpSpPr>
        <a:xfrm>
          <a:off x="0" y="0"/>
          <a:ext cx="0" cy="0"/>
          <a:chOff x="0" y="0"/>
          <a:chExt cx="0" cy="0"/>
        </a:xfrm>
      </p:grpSpPr>
      <p:grpSp>
        <p:nvGrpSpPr>
          <p:cNvPr id="220" name="Google Shape;220;p27"/>
          <p:cNvGrpSpPr/>
          <p:nvPr/>
        </p:nvGrpSpPr>
        <p:grpSpPr>
          <a:xfrm>
            <a:off x="0" y="0"/>
            <a:ext cx="9144000" cy="5143500"/>
            <a:chOff x="0" y="0"/>
            <a:chExt cx="9144000" cy="5143500"/>
          </a:xfrm>
        </p:grpSpPr>
        <p:sp>
          <p:nvSpPr>
            <p:cNvPr id="221" name="Google Shape;221;p2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23" name="Google Shape;223;p27"/>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224" name="Google Shape;224;p27"/>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Es un subconjunto del espacio muestral.</a:t>
            </a:r>
            <a:endParaRPr b="1" sz="1400">
              <a:solidFill>
                <a:srgbClr val="1BBC9B"/>
              </a:solidFill>
              <a:latin typeface="Poppins"/>
              <a:ea typeface="Poppins"/>
              <a:cs typeface="Poppins"/>
              <a:sym typeface="Poppins"/>
            </a:endParaRPr>
          </a:p>
        </p:txBody>
      </p:sp>
      <p:sp>
        <p:nvSpPr>
          <p:cNvPr id="225" name="Google Shape;225;p2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230" name="Google Shape;230;p27"/>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a:t>
            </a:r>
            <a:endParaRPr b="1" sz="1400">
              <a:solidFill>
                <a:srgbClr val="8426C9"/>
              </a:solidFill>
              <a:latin typeface="Poppins"/>
              <a:ea typeface="Poppins"/>
              <a:cs typeface="Poppins"/>
              <a:sym typeface="Poppins"/>
            </a:endParaRPr>
          </a:p>
        </p:txBody>
      </p:sp>
      <p:pic>
        <p:nvPicPr>
          <p:cNvPr id="231" name="Google Shape;231;p27"/>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232" name="Google Shape;232;p27"/>
          <p:cNvPicPr preferRelativeResize="0"/>
          <p:nvPr/>
        </p:nvPicPr>
        <p:blipFill rotWithShape="1">
          <a:blip r:embed="rId5">
            <a:alphaModFix/>
          </a:blip>
          <a:srcRect b="0" l="0" r="7028" t="0"/>
          <a:stretch/>
        </p:blipFill>
        <p:spPr>
          <a:xfrm>
            <a:off x="944299" y="1925931"/>
            <a:ext cx="5069937" cy="2173978"/>
          </a:xfrm>
          <a:prstGeom prst="rect">
            <a:avLst/>
          </a:prstGeom>
          <a:noFill/>
          <a:ln>
            <a:noFill/>
          </a:ln>
        </p:spPr>
      </p:pic>
      <p:sp>
        <p:nvSpPr>
          <p:cNvPr id="233" name="Google Shape;233;p27"/>
          <p:cNvSpPr txBox="1"/>
          <p:nvPr>
            <p:ph idx="4294967295" type="title"/>
          </p:nvPr>
        </p:nvSpPr>
        <p:spPr>
          <a:xfrm>
            <a:off x="6346600" y="1211575"/>
            <a:ext cx="2472600" cy="951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234" name="Google Shape;234;p27"/>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38" name="Shape 238"/>
        <p:cNvGrpSpPr/>
        <p:nvPr/>
      </p:nvGrpSpPr>
      <p:grpSpPr>
        <a:xfrm>
          <a:off x="0" y="0"/>
          <a:ext cx="0" cy="0"/>
          <a:chOff x="0" y="0"/>
          <a:chExt cx="0" cy="0"/>
        </a:xfrm>
      </p:grpSpPr>
      <p:grpSp>
        <p:nvGrpSpPr>
          <p:cNvPr id="239" name="Google Shape;239;p28"/>
          <p:cNvGrpSpPr/>
          <p:nvPr/>
        </p:nvGrpSpPr>
        <p:grpSpPr>
          <a:xfrm>
            <a:off x="0" y="0"/>
            <a:ext cx="9144000" cy="5143500"/>
            <a:chOff x="0" y="0"/>
            <a:chExt cx="9144000" cy="5143500"/>
          </a:xfrm>
        </p:grpSpPr>
        <p:sp>
          <p:nvSpPr>
            <p:cNvPr id="240" name="Google Shape;240;p2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42" name="Google Shape;242;p28"/>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243" name="Google Shape;243;p28"/>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Es un subconjunto del espacio muestral.</a:t>
            </a:r>
            <a:endParaRPr b="1" sz="1400">
              <a:solidFill>
                <a:srgbClr val="1BBC9B"/>
              </a:solidFill>
              <a:latin typeface="Poppins"/>
              <a:ea typeface="Poppins"/>
              <a:cs typeface="Poppins"/>
              <a:sym typeface="Poppins"/>
            </a:endParaRPr>
          </a:p>
        </p:txBody>
      </p:sp>
      <p:sp>
        <p:nvSpPr>
          <p:cNvPr id="244" name="Google Shape;244;p2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249" name="Google Shape;249;p28"/>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a:t>
            </a:r>
            <a:endParaRPr b="1" sz="1400">
              <a:solidFill>
                <a:srgbClr val="8426C9"/>
              </a:solidFill>
              <a:latin typeface="Poppins"/>
              <a:ea typeface="Poppins"/>
              <a:cs typeface="Poppins"/>
              <a:sym typeface="Poppins"/>
            </a:endParaRPr>
          </a:p>
        </p:txBody>
      </p:sp>
      <p:pic>
        <p:nvPicPr>
          <p:cNvPr id="250" name="Google Shape;250;p28"/>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251" name="Google Shape;251;p28"/>
          <p:cNvPicPr preferRelativeResize="0"/>
          <p:nvPr/>
        </p:nvPicPr>
        <p:blipFill rotWithShape="1">
          <a:blip r:embed="rId5">
            <a:alphaModFix/>
          </a:blip>
          <a:srcRect b="0" l="0" r="14258" t="0"/>
          <a:stretch/>
        </p:blipFill>
        <p:spPr>
          <a:xfrm>
            <a:off x="944301" y="1925925"/>
            <a:ext cx="4675502" cy="2173974"/>
          </a:xfrm>
          <a:prstGeom prst="rect">
            <a:avLst/>
          </a:prstGeom>
          <a:noFill/>
          <a:ln>
            <a:noFill/>
          </a:ln>
        </p:spPr>
      </p:pic>
      <p:grpSp>
        <p:nvGrpSpPr>
          <p:cNvPr id="252" name="Google Shape;252;p28"/>
          <p:cNvGrpSpPr/>
          <p:nvPr/>
        </p:nvGrpSpPr>
        <p:grpSpPr>
          <a:xfrm rot="-1978041">
            <a:off x="4045241" y="3021264"/>
            <a:ext cx="2488519" cy="1799936"/>
            <a:chOff x="1442372" y="2906679"/>
            <a:chExt cx="2449630" cy="1772729"/>
          </a:xfrm>
        </p:grpSpPr>
        <p:pic>
          <p:nvPicPr>
            <p:cNvPr id="253" name="Google Shape;253;p28"/>
            <p:cNvPicPr preferRelativeResize="0"/>
            <p:nvPr/>
          </p:nvPicPr>
          <p:blipFill rotWithShape="1">
            <a:blip r:embed="rId5">
              <a:alphaModFix/>
            </a:blip>
            <a:srcRect b="24523" l="85825" r="6810" t="50411"/>
            <a:stretch/>
          </p:blipFill>
          <p:spPr>
            <a:xfrm rot="-899990">
              <a:off x="1613063" y="3103365"/>
              <a:ext cx="1079999" cy="1461177"/>
            </a:xfrm>
            <a:prstGeom prst="rect">
              <a:avLst/>
            </a:prstGeom>
            <a:noFill/>
            <a:ln>
              <a:noFill/>
            </a:ln>
          </p:spPr>
        </p:pic>
        <p:pic>
          <p:nvPicPr>
            <p:cNvPr id="254" name="Google Shape;254;p28"/>
            <p:cNvPicPr preferRelativeResize="0"/>
            <p:nvPr/>
          </p:nvPicPr>
          <p:blipFill rotWithShape="1">
            <a:blip r:embed="rId5">
              <a:alphaModFix/>
            </a:blip>
            <a:srcRect b="49729" l="85825" r="6810" t="25205"/>
            <a:stretch/>
          </p:blipFill>
          <p:spPr>
            <a:xfrm rot="-299994">
              <a:off x="1941372" y="2950963"/>
              <a:ext cx="1079996" cy="1461176"/>
            </a:xfrm>
            <a:prstGeom prst="rect">
              <a:avLst/>
            </a:prstGeom>
            <a:noFill/>
            <a:ln>
              <a:noFill/>
            </a:ln>
          </p:spPr>
        </p:pic>
        <p:pic>
          <p:nvPicPr>
            <p:cNvPr id="255" name="Google Shape;255;p28"/>
            <p:cNvPicPr preferRelativeResize="0"/>
            <p:nvPr/>
          </p:nvPicPr>
          <p:blipFill rotWithShape="1">
            <a:blip r:embed="rId5">
              <a:alphaModFix/>
            </a:blip>
            <a:srcRect b="74934" l="85825" r="6810" t="0"/>
            <a:stretch/>
          </p:blipFill>
          <p:spPr>
            <a:xfrm rot="299994">
              <a:off x="2389206" y="2950962"/>
              <a:ext cx="1079996" cy="1461176"/>
            </a:xfrm>
            <a:prstGeom prst="rect">
              <a:avLst/>
            </a:prstGeom>
            <a:noFill/>
            <a:ln>
              <a:noFill/>
            </a:ln>
          </p:spPr>
        </p:pic>
        <p:pic>
          <p:nvPicPr>
            <p:cNvPr id="256" name="Google Shape;256;p28"/>
            <p:cNvPicPr preferRelativeResize="0"/>
            <p:nvPr/>
          </p:nvPicPr>
          <p:blipFill rotWithShape="1">
            <a:blip r:embed="rId5">
              <a:alphaModFix/>
            </a:blip>
            <a:srcRect b="-681" l="85825" r="6810" t="75616"/>
            <a:stretch/>
          </p:blipFill>
          <p:spPr>
            <a:xfrm rot="899974">
              <a:off x="2641313" y="3103359"/>
              <a:ext cx="1079998" cy="1461177"/>
            </a:xfrm>
            <a:prstGeom prst="rect">
              <a:avLst/>
            </a:prstGeom>
            <a:noFill/>
            <a:ln>
              <a:noFill/>
            </a:ln>
          </p:spPr>
        </p:pic>
      </p:grpSp>
      <p:sp>
        <p:nvSpPr>
          <p:cNvPr id="257" name="Google Shape;257;p28"/>
          <p:cNvSpPr txBox="1"/>
          <p:nvPr>
            <p:ph idx="4294967295" type="title"/>
          </p:nvPr>
        </p:nvSpPr>
        <p:spPr>
          <a:xfrm>
            <a:off x="6346600" y="1211575"/>
            <a:ext cx="2472600" cy="951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258" name="Google Shape;258;p28"/>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62" name="Shape 262"/>
        <p:cNvGrpSpPr/>
        <p:nvPr/>
      </p:nvGrpSpPr>
      <p:grpSpPr>
        <a:xfrm>
          <a:off x="0" y="0"/>
          <a:ext cx="0" cy="0"/>
          <a:chOff x="0" y="0"/>
          <a:chExt cx="0" cy="0"/>
        </a:xfrm>
      </p:grpSpPr>
      <p:grpSp>
        <p:nvGrpSpPr>
          <p:cNvPr id="263" name="Google Shape;263;p29"/>
          <p:cNvGrpSpPr/>
          <p:nvPr/>
        </p:nvGrpSpPr>
        <p:grpSpPr>
          <a:xfrm>
            <a:off x="0" y="0"/>
            <a:ext cx="9144000" cy="5143500"/>
            <a:chOff x="0" y="0"/>
            <a:chExt cx="9144000" cy="5143500"/>
          </a:xfrm>
        </p:grpSpPr>
        <p:sp>
          <p:nvSpPr>
            <p:cNvPr id="264" name="Google Shape;264;p2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66" name="Google Shape;266;p29"/>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267" name="Google Shape;267;p29"/>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Es un subconjunto del espacio muestral.</a:t>
            </a:r>
            <a:endParaRPr b="1" sz="1400">
              <a:solidFill>
                <a:srgbClr val="1BBC9B"/>
              </a:solidFill>
              <a:latin typeface="Poppins"/>
              <a:ea typeface="Poppins"/>
              <a:cs typeface="Poppins"/>
              <a:sym typeface="Poppins"/>
            </a:endParaRPr>
          </a:p>
        </p:txBody>
      </p:sp>
      <p:sp>
        <p:nvSpPr>
          <p:cNvPr id="268" name="Google Shape;268;p2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273" name="Google Shape;273;p29"/>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a:t>
            </a:r>
            <a:endParaRPr b="1" sz="1400">
              <a:solidFill>
                <a:srgbClr val="8426C9"/>
              </a:solidFill>
              <a:latin typeface="Poppins"/>
              <a:ea typeface="Poppins"/>
              <a:cs typeface="Poppins"/>
              <a:sym typeface="Poppins"/>
            </a:endParaRPr>
          </a:p>
        </p:txBody>
      </p:sp>
      <p:pic>
        <p:nvPicPr>
          <p:cNvPr id="274" name="Google Shape;274;p29"/>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275" name="Google Shape;275;p29"/>
          <p:cNvPicPr preferRelativeResize="0"/>
          <p:nvPr/>
        </p:nvPicPr>
        <p:blipFill rotWithShape="1">
          <a:blip r:embed="rId5">
            <a:alphaModFix/>
          </a:blip>
          <a:srcRect b="0" l="0" r="14258" t="0"/>
          <a:stretch/>
        </p:blipFill>
        <p:spPr>
          <a:xfrm>
            <a:off x="944301" y="1925925"/>
            <a:ext cx="4675502" cy="2173974"/>
          </a:xfrm>
          <a:prstGeom prst="rect">
            <a:avLst/>
          </a:prstGeom>
          <a:noFill/>
          <a:ln>
            <a:noFill/>
          </a:ln>
        </p:spPr>
      </p:pic>
      <p:grpSp>
        <p:nvGrpSpPr>
          <p:cNvPr id="276" name="Google Shape;276;p29"/>
          <p:cNvGrpSpPr/>
          <p:nvPr/>
        </p:nvGrpSpPr>
        <p:grpSpPr>
          <a:xfrm rot="-1978041">
            <a:off x="4045241" y="3021264"/>
            <a:ext cx="2488519" cy="1799936"/>
            <a:chOff x="1442372" y="2906679"/>
            <a:chExt cx="2449630" cy="1772729"/>
          </a:xfrm>
        </p:grpSpPr>
        <p:pic>
          <p:nvPicPr>
            <p:cNvPr id="277" name="Google Shape;277;p29"/>
            <p:cNvPicPr preferRelativeResize="0"/>
            <p:nvPr/>
          </p:nvPicPr>
          <p:blipFill rotWithShape="1">
            <a:blip r:embed="rId5">
              <a:alphaModFix/>
            </a:blip>
            <a:srcRect b="24523" l="85825" r="6810" t="50411"/>
            <a:stretch/>
          </p:blipFill>
          <p:spPr>
            <a:xfrm rot="-899990">
              <a:off x="1613063" y="3103365"/>
              <a:ext cx="1079999" cy="1461177"/>
            </a:xfrm>
            <a:prstGeom prst="rect">
              <a:avLst/>
            </a:prstGeom>
            <a:noFill/>
            <a:ln>
              <a:noFill/>
            </a:ln>
          </p:spPr>
        </p:pic>
        <p:pic>
          <p:nvPicPr>
            <p:cNvPr id="278" name="Google Shape;278;p29"/>
            <p:cNvPicPr preferRelativeResize="0"/>
            <p:nvPr/>
          </p:nvPicPr>
          <p:blipFill rotWithShape="1">
            <a:blip r:embed="rId5">
              <a:alphaModFix/>
            </a:blip>
            <a:srcRect b="49729" l="85825" r="6810" t="25205"/>
            <a:stretch/>
          </p:blipFill>
          <p:spPr>
            <a:xfrm rot="-299994">
              <a:off x="1941372" y="2950963"/>
              <a:ext cx="1079996" cy="1461176"/>
            </a:xfrm>
            <a:prstGeom prst="rect">
              <a:avLst/>
            </a:prstGeom>
            <a:noFill/>
            <a:ln>
              <a:noFill/>
            </a:ln>
          </p:spPr>
        </p:pic>
        <p:pic>
          <p:nvPicPr>
            <p:cNvPr id="279" name="Google Shape;279;p29"/>
            <p:cNvPicPr preferRelativeResize="0"/>
            <p:nvPr/>
          </p:nvPicPr>
          <p:blipFill rotWithShape="1">
            <a:blip r:embed="rId5">
              <a:alphaModFix/>
            </a:blip>
            <a:srcRect b="74934" l="85825" r="6810" t="0"/>
            <a:stretch/>
          </p:blipFill>
          <p:spPr>
            <a:xfrm rot="299994">
              <a:off x="2389206" y="2950962"/>
              <a:ext cx="1079996" cy="1461176"/>
            </a:xfrm>
            <a:prstGeom prst="rect">
              <a:avLst/>
            </a:prstGeom>
            <a:noFill/>
            <a:ln>
              <a:noFill/>
            </a:ln>
          </p:spPr>
        </p:pic>
        <p:pic>
          <p:nvPicPr>
            <p:cNvPr id="280" name="Google Shape;280;p29"/>
            <p:cNvPicPr preferRelativeResize="0"/>
            <p:nvPr/>
          </p:nvPicPr>
          <p:blipFill rotWithShape="1">
            <a:blip r:embed="rId5">
              <a:alphaModFix/>
            </a:blip>
            <a:srcRect b="-681" l="85825" r="6810" t="75616"/>
            <a:stretch/>
          </p:blipFill>
          <p:spPr>
            <a:xfrm rot="899974">
              <a:off x="2641313" y="3103359"/>
              <a:ext cx="1079998" cy="1461177"/>
            </a:xfrm>
            <a:prstGeom prst="rect">
              <a:avLst/>
            </a:prstGeom>
            <a:noFill/>
            <a:ln>
              <a:noFill/>
            </a:ln>
          </p:spPr>
        </p:pic>
      </p:grpSp>
      <p:sp>
        <p:nvSpPr>
          <p:cNvPr id="281" name="Google Shape;281;p29"/>
          <p:cNvSpPr txBox="1"/>
          <p:nvPr>
            <p:ph idx="4294967295" type="title"/>
          </p:nvPr>
        </p:nvSpPr>
        <p:spPr>
          <a:xfrm>
            <a:off x="6346600" y="1211575"/>
            <a:ext cx="2472600" cy="951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 {</a:t>
            </a:r>
            <a:r>
              <a:rPr lang="es" sz="1400">
                <a:solidFill>
                  <a:srgbClr val="FF0000"/>
                </a:solidFill>
                <a:latin typeface="Poppins"/>
                <a:ea typeface="Poppins"/>
                <a:cs typeface="Poppins"/>
                <a:sym typeface="Poppins"/>
              </a:rPr>
              <a:t>A♥</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A⧫</a:t>
            </a:r>
            <a:r>
              <a:rPr lang="es" sz="1400">
                <a:latin typeface="Poppins"/>
                <a:ea typeface="Poppins"/>
                <a:cs typeface="Poppins"/>
                <a:sym typeface="Poppins"/>
              </a:rPr>
              <a:t>, A♣, A♠}</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282" name="Google Shape;282;p29"/>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86" name="Shape 286"/>
        <p:cNvGrpSpPr/>
        <p:nvPr/>
      </p:nvGrpSpPr>
      <p:grpSpPr>
        <a:xfrm>
          <a:off x="0" y="0"/>
          <a:ext cx="0" cy="0"/>
          <a:chOff x="0" y="0"/>
          <a:chExt cx="0" cy="0"/>
        </a:xfrm>
      </p:grpSpPr>
      <p:grpSp>
        <p:nvGrpSpPr>
          <p:cNvPr id="287" name="Google Shape;287;p30"/>
          <p:cNvGrpSpPr/>
          <p:nvPr/>
        </p:nvGrpSpPr>
        <p:grpSpPr>
          <a:xfrm>
            <a:off x="0" y="0"/>
            <a:ext cx="9144000" cy="5143500"/>
            <a:chOff x="0" y="0"/>
            <a:chExt cx="9144000" cy="5143500"/>
          </a:xfrm>
        </p:grpSpPr>
        <p:sp>
          <p:nvSpPr>
            <p:cNvPr id="288" name="Google Shape;288;p3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3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90" name="Google Shape;290;p30"/>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291" name="Google Shape;291;p30"/>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Es un subconjunto del espacio muestral.</a:t>
            </a:r>
            <a:endParaRPr b="1" sz="1400">
              <a:solidFill>
                <a:srgbClr val="1BBC9B"/>
              </a:solidFill>
              <a:latin typeface="Poppins"/>
              <a:ea typeface="Poppins"/>
              <a:cs typeface="Poppins"/>
              <a:sym typeface="Poppins"/>
            </a:endParaRPr>
          </a:p>
        </p:txBody>
      </p:sp>
      <p:sp>
        <p:nvSpPr>
          <p:cNvPr id="292" name="Google Shape;292;p3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297" name="Google Shape;297;p30"/>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a:t>
            </a:r>
            <a:endParaRPr b="1" sz="1400">
              <a:solidFill>
                <a:srgbClr val="8426C9"/>
              </a:solidFill>
              <a:latin typeface="Poppins"/>
              <a:ea typeface="Poppins"/>
              <a:cs typeface="Poppins"/>
              <a:sym typeface="Poppins"/>
            </a:endParaRPr>
          </a:p>
        </p:txBody>
      </p:sp>
      <p:pic>
        <p:nvPicPr>
          <p:cNvPr id="298" name="Google Shape;298;p30"/>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299" name="Google Shape;299;p30"/>
          <p:cNvPicPr preferRelativeResize="0"/>
          <p:nvPr/>
        </p:nvPicPr>
        <p:blipFill rotWithShape="1">
          <a:blip r:embed="rId5">
            <a:alphaModFix/>
          </a:blip>
          <a:srcRect b="0" l="0" r="14258" t="0"/>
          <a:stretch/>
        </p:blipFill>
        <p:spPr>
          <a:xfrm>
            <a:off x="944301" y="1925925"/>
            <a:ext cx="4675502" cy="2173974"/>
          </a:xfrm>
          <a:prstGeom prst="rect">
            <a:avLst/>
          </a:prstGeom>
          <a:noFill/>
          <a:ln>
            <a:noFill/>
          </a:ln>
        </p:spPr>
      </p:pic>
      <p:grpSp>
        <p:nvGrpSpPr>
          <p:cNvPr id="300" name="Google Shape;300;p30"/>
          <p:cNvGrpSpPr/>
          <p:nvPr/>
        </p:nvGrpSpPr>
        <p:grpSpPr>
          <a:xfrm rot="-1978041">
            <a:off x="4045241" y="3021264"/>
            <a:ext cx="2488519" cy="1799936"/>
            <a:chOff x="1442372" y="2906679"/>
            <a:chExt cx="2449630" cy="1772729"/>
          </a:xfrm>
        </p:grpSpPr>
        <p:pic>
          <p:nvPicPr>
            <p:cNvPr id="301" name="Google Shape;301;p30"/>
            <p:cNvPicPr preferRelativeResize="0"/>
            <p:nvPr/>
          </p:nvPicPr>
          <p:blipFill rotWithShape="1">
            <a:blip r:embed="rId5">
              <a:alphaModFix/>
            </a:blip>
            <a:srcRect b="24523" l="85825" r="6810" t="50411"/>
            <a:stretch/>
          </p:blipFill>
          <p:spPr>
            <a:xfrm rot="-899990">
              <a:off x="1613063" y="3103365"/>
              <a:ext cx="1079999" cy="1461177"/>
            </a:xfrm>
            <a:prstGeom prst="rect">
              <a:avLst/>
            </a:prstGeom>
            <a:noFill/>
            <a:ln>
              <a:noFill/>
            </a:ln>
          </p:spPr>
        </p:pic>
        <p:pic>
          <p:nvPicPr>
            <p:cNvPr id="302" name="Google Shape;302;p30"/>
            <p:cNvPicPr preferRelativeResize="0"/>
            <p:nvPr/>
          </p:nvPicPr>
          <p:blipFill rotWithShape="1">
            <a:blip r:embed="rId5">
              <a:alphaModFix/>
            </a:blip>
            <a:srcRect b="49729" l="85825" r="6810" t="25205"/>
            <a:stretch/>
          </p:blipFill>
          <p:spPr>
            <a:xfrm rot="-299994">
              <a:off x="1941372" y="2950963"/>
              <a:ext cx="1079996" cy="1461176"/>
            </a:xfrm>
            <a:prstGeom prst="rect">
              <a:avLst/>
            </a:prstGeom>
            <a:noFill/>
            <a:ln>
              <a:noFill/>
            </a:ln>
          </p:spPr>
        </p:pic>
        <p:pic>
          <p:nvPicPr>
            <p:cNvPr id="303" name="Google Shape;303;p30"/>
            <p:cNvPicPr preferRelativeResize="0"/>
            <p:nvPr/>
          </p:nvPicPr>
          <p:blipFill rotWithShape="1">
            <a:blip r:embed="rId5">
              <a:alphaModFix/>
            </a:blip>
            <a:srcRect b="74934" l="85825" r="6810" t="0"/>
            <a:stretch/>
          </p:blipFill>
          <p:spPr>
            <a:xfrm rot="299994">
              <a:off x="2389206" y="2950962"/>
              <a:ext cx="1079996" cy="1461176"/>
            </a:xfrm>
            <a:prstGeom prst="rect">
              <a:avLst/>
            </a:prstGeom>
            <a:noFill/>
            <a:ln>
              <a:noFill/>
            </a:ln>
          </p:spPr>
        </p:pic>
        <p:pic>
          <p:nvPicPr>
            <p:cNvPr id="304" name="Google Shape;304;p30"/>
            <p:cNvPicPr preferRelativeResize="0"/>
            <p:nvPr/>
          </p:nvPicPr>
          <p:blipFill rotWithShape="1">
            <a:blip r:embed="rId5">
              <a:alphaModFix/>
            </a:blip>
            <a:srcRect b="-681" l="85825" r="6810" t="75616"/>
            <a:stretch/>
          </p:blipFill>
          <p:spPr>
            <a:xfrm rot="899974">
              <a:off x="2641313" y="3103359"/>
              <a:ext cx="1079998" cy="1461177"/>
            </a:xfrm>
            <a:prstGeom prst="rect">
              <a:avLst/>
            </a:prstGeom>
            <a:noFill/>
            <a:ln>
              <a:noFill/>
            </a:ln>
          </p:spPr>
        </p:pic>
      </p:grpSp>
      <p:sp>
        <p:nvSpPr>
          <p:cNvPr id="305" name="Google Shape;305;p30"/>
          <p:cNvSpPr txBox="1"/>
          <p:nvPr>
            <p:ph idx="4294967295" type="title"/>
          </p:nvPr>
        </p:nvSpPr>
        <p:spPr>
          <a:xfrm>
            <a:off x="6346600" y="1211575"/>
            <a:ext cx="2472600" cy="951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 {</a:t>
            </a:r>
            <a:r>
              <a:rPr lang="es" sz="1400">
                <a:solidFill>
                  <a:srgbClr val="FF0000"/>
                </a:solidFill>
                <a:latin typeface="Poppins"/>
                <a:ea typeface="Poppins"/>
                <a:cs typeface="Poppins"/>
                <a:sym typeface="Poppins"/>
              </a:rPr>
              <a:t>A♥</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A⧫</a:t>
            </a:r>
            <a:r>
              <a:rPr lang="es" sz="1400">
                <a:latin typeface="Poppins"/>
                <a:ea typeface="Poppins"/>
                <a:cs typeface="Poppins"/>
                <a:sym typeface="Poppins"/>
              </a:rPr>
              <a:t>, A♣, A♠}</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 S</a:t>
            </a:r>
            <a:endParaRPr sz="1400">
              <a:latin typeface="Poppins"/>
              <a:ea typeface="Poppins"/>
              <a:cs typeface="Poppins"/>
              <a:sym typeface="Poppins"/>
            </a:endParaRPr>
          </a:p>
        </p:txBody>
      </p:sp>
      <p:pic>
        <p:nvPicPr>
          <p:cNvPr id="306" name="Google Shape;306;p30"/>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10" name="Shape 310"/>
        <p:cNvGrpSpPr/>
        <p:nvPr/>
      </p:nvGrpSpPr>
      <p:grpSpPr>
        <a:xfrm>
          <a:off x="0" y="0"/>
          <a:ext cx="0" cy="0"/>
          <a:chOff x="0" y="0"/>
          <a:chExt cx="0" cy="0"/>
        </a:xfrm>
      </p:grpSpPr>
      <p:grpSp>
        <p:nvGrpSpPr>
          <p:cNvPr id="311" name="Google Shape;311;p31"/>
          <p:cNvGrpSpPr/>
          <p:nvPr/>
        </p:nvGrpSpPr>
        <p:grpSpPr>
          <a:xfrm>
            <a:off x="0" y="0"/>
            <a:ext cx="9144000" cy="5143500"/>
            <a:chOff x="0" y="0"/>
            <a:chExt cx="9144000" cy="5143500"/>
          </a:xfrm>
        </p:grpSpPr>
        <p:sp>
          <p:nvSpPr>
            <p:cNvPr id="312" name="Google Shape;312;p3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3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14" name="Google Shape;314;p31"/>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315" name="Google Shape;315;p31"/>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316" name="Google Shape;316;p3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31"/>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319" name="Google Shape;319;p3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322" name="Google Shape;322;p31"/>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26" name="Shape 326"/>
        <p:cNvGrpSpPr/>
        <p:nvPr/>
      </p:nvGrpSpPr>
      <p:grpSpPr>
        <a:xfrm>
          <a:off x="0" y="0"/>
          <a:ext cx="0" cy="0"/>
          <a:chOff x="0" y="0"/>
          <a:chExt cx="0" cy="0"/>
        </a:xfrm>
      </p:grpSpPr>
      <p:grpSp>
        <p:nvGrpSpPr>
          <p:cNvPr id="327" name="Google Shape;327;p32"/>
          <p:cNvGrpSpPr/>
          <p:nvPr/>
        </p:nvGrpSpPr>
        <p:grpSpPr>
          <a:xfrm>
            <a:off x="0" y="0"/>
            <a:ext cx="9144000" cy="5143500"/>
            <a:chOff x="0" y="0"/>
            <a:chExt cx="9144000" cy="5143500"/>
          </a:xfrm>
        </p:grpSpPr>
        <p:sp>
          <p:nvSpPr>
            <p:cNvPr id="328" name="Google Shape;328;p3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3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30" name="Google Shape;330;p32"/>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331" name="Google Shape;331;p32"/>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332" name="Google Shape;332;p3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337" name="Google Shape;337;p32"/>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338" name="Google Shape;338;p32"/>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339" name="Google Shape;339;p32"/>
          <p:cNvPicPr preferRelativeResize="0"/>
          <p:nvPr/>
        </p:nvPicPr>
        <p:blipFill rotWithShape="1">
          <a:blip r:embed="rId5">
            <a:alphaModFix/>
          </a:blip>
          <a:srcRect b="0" l="0" r="7028" t="0"/>
          <a:stretch/>
        </p:blipFill>
        <p:spPr>
          <a:xfrm>
            <a:off x="944299" y="1925931"/>
            <a:ext cx="5069937" cy="2173978"/>
          </a:xfrm>
          <a:prstGeom prst="rect">
            <a:avLst/>
          </a:prstGeom>
          <a:noFill/>
          <a:ln>
            <a:noFill/>
          </a:ln>
        </p:spPr>
      </p:pic>
      <p:pic>
        <p:nvPicPr>
          <p:cNvPr id="340" name="Google Shape;340;p32"/>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44" name="Shape 344"/>
        <p:cNvGrpSpPr/>
        <p:nvPr/>
      </p:nvGrpSpPr>
      <p:grpSpPr>
        <a:xfrm>
          <a:off x="0" y="0"/>
          <a:ext cx="0" cy="0"/>
          <a:chOff x="0" y="0"/>
          <a:chExt cx="0" cy="0"/>
        </a:xfrm>
      </p:grpSpPr>
      <p:grpSp>
        <p:nvGrpSpPr>
          <p:cNvPr id="345" name="Google Shape;345;p33"/>
          <p:cNvGrpSpPr/>
          <p:nvPr/>
        </p:nvGrpSpPr>
        <p:grpSpPr>
          <a:xfrm>
            <a:off x="0" y="0"/>
            <a:ext cx="9144000" cy="5143500"/>
            <a:chOff x="0" y="0"/>
            <a:chExt cx="9144000" cy="5143500"/>
          </a:xfrm>
        </p:grpSpPr>
        <p:sp>
          <p:nvSpPr>
            <p:cNvPr id="346" name="Google Shape;346;p3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3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48" name="Google Shape;348;p33"/>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349" name="Google Shape;349;p33"/>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350" name="Google Shape;350;p3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355" name="Google Shape;355;p33"/>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356" name="Google Shape;356;p33"/>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357" name="Google Shape;357;p33"/>
          <p:cNvPicPr preferRelativeResize="0"/>
          <p:nvPr/>
        </p:nvPicPr>
        <p:blipFill rotWithShape="1">
          <a:blip r:embed="rId5">
            <a:alphaModFix/>
          </a:blip>
          <a:srcRect b="0" l="85909" r="7028" t="0"/>
          <a:stretch/>
        </p:blipFill>
        <p:spPr>
          <a:xfrm>
            <a:off x="5629160" y="1925925"/>
            <a:ext cx="385075" cy="2173974"/>
          </a:xfrm>
          <a:prstGeom prst="rect">
            <a:avLst/>
          </a:prstGeom>
          <a:noFill/>
          <a:ln>
            <a:noFill/>
          </a:ln>
        </p:spPr>
      </p:pic>
      <p:sp>
        <p:nvSpPr>
          <p:cNvPr id="358" name="Google Shape;358;p33"/>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359" name="Google Shape;359;p33"/>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63" name="Shape 363"/>
        <p:cNvGrpSpPr/>
        <p:nvPr/>
      </p:nvGrpSpPr>
      <p:grpSpPr>
        <a:xfrm>
          <a:off x="0" y="0"/>
          <a:ext cx="0" cy="0"/>
          <a:chOff x="0" y="0"/>
          <a:chExt cx="0" cy="0"/>
        </a:xfrm>
      </p:grpSpPr>
      <p:sp>
        <p:nvSpPr>
          <p:cNvPr id="364" name="Google Shape;364;p34"/>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365" name="Google Shape;365;p34"/>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grpSp>
        <p:nvGrpSpPr>
          <p:cNvPr id="366" name="Google Shape;366;p34"/>
          <p:cNvGrpSpPr/>
          <p:nvPr/>
        </p:nvGrpSpPr>
        <p:grpSpPr>
          <a:xfrm>
            <a:off x="0" y="0"/>
            <a:ext cx="9144000" cy="5143500"/>
            <a:chOff x="0" y="0"/>
            <a:chExt cx="9144000" cy="5143500"/>
          </a:xfrm>
        </p:grpSpPr>
        <p:sp>
          <p:nvSpPr>
            <p:cNvPr id="367" name="Google Shape;367;p3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3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69" name="Google Shape;369;p3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374" name="Google Shape;374;p34"/>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375" name="Google Shape;375;p34"/>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376" name="Google Shape;376;p34"/>
          <p:cNvPicPr preferRelativeResize="0"/>
          <p:nvPr/>
        </p:nvPicPr>
        <p:blipFill rotWithShape="1">
          <a:blip r:embed="rId5">
            <a:alphaModFix/>
          </a:blip>
          <a:srcRect b="24991" l="0" r="7028" t="49506"/>
          <a:stretch/>
        </p:blipFill>
        <p:spPr>
          <a:xfrm>
            <a:off x="944300" y="3002227"/>
            <a:ext cx="5069926" cy="554401"/>
          </a:xfrm>
          <a:prstGeom prst="rect">
            <a:avLst/>
          </a:prstGeom>
          <a:noFill/>
          <a:ln>
            <a:noFill/>
          </a:ln>
        </p:spPr>
      </p:pic>
      <p:sp>
        <p:nvSpPr>
          <p:cNvPr id="377" name="Google Shape;377;p34"/>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Corazones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378" name="Google Shape;378;p34"/>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82" name="Shape 382"/>
        <p:cNvGrpSpPr/>
        <p:nvPr/>
      </p:nvGrpSpPr>
      <p:grpSpPr>
        <a:xfrm>
          <a:off x="0" y="0"/>
          <a:ext cx="0" cy="0"/>
          <a:chOff x="0" y="0"/>
          <a:chExt cx="0" cy="0"/>
        </a:xfrm>
      </p:grpSpPr>
      <p:grpSp>
        <p:nvGrpSpPr>
          <p:cNvPr id="383" name="Google Shape;383;p35"/>
          <p:cNvGrpSpPr/>
          <p:nvPr/>
        </p:nvGrpSpPr>
        <p:grpSpPr>
          <a:xfrm>
            <a:off x="0" y="0"/>
            <a:ext cx="9144000" cy="5143500"/>
            <a:chOff x="0" y="0"/>
            <a:chExt cx="9144000" cy="5143500"/>
          </a:xfrm>
        </p:grpSpPr>
        <p:sp>
          <p:nvSpPr>
            <p:cNvPr id="384" name="Google Shape;384;p3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3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86" name="Google Shape;386;p35"/>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387" name="Google Shape;387;p35"/>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388" name="Google Shape;388;p3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393" name="Google Shape;393;p35"/>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394" name="Google Shape;394;p35"/>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395" name="Google Shape;395;p35"/>
          <p:cNvPicPr preferRelativeResize="0"/>
          <p:nvPr/>
        </p:nvPicPr>
        <p:blipFill rotWithShape="1">
          <a:blip r:embed="rId5">
            <a:alphaModFix/>
          </a:blip>
          <a:srcRect b="24991" l="0" r="7028" t="49506"/>
          <a:stretch/>
        </p:blipFill>
        <p:spPr>
          <a:xfrm>
            <a:off x="944300" y="3002227"/>
            <a:ext cx="5069926" cy="554401"/>
          </a:xfrm>
          <a:prstGeom prst="rect">
            <a:avLst/>
          </a:prstGeom>
          <a:noFill/>
          <a:ln>
            <a:noFill/>
          </a:ln>
        </p:spPr>
      </p:pic>
      <p:pic>
        <p:nvPicPr>
          <p:cNvPr id="396" name="Google Shape;396;p35"/>
          <p:cNvPicPr preferRelativeResize="0"/>
          <p:nvPr/>
        </p:nvPicPr>
        <p:blipFill rotWithShape="1">
          <a:blip r:embed="rId5">
            <a:alphaModFix/>
          </a:blip>
          <a:srcRect b="0" l="85909" r="7028" t="0"/>
          <a:stretch/>
        </p:blipFill>
        <p:spPr>
          <a:xfrm>
            <a:off x="5629160" y="1925925"/>
            <a:ext cx="385075" cy="2173974"/>
          </a:xfrm>
          <a:prstGeom prst="rect">
            <a:avLst/>
          </a:prstGeom>
          <a:noFill/>
          <a:ln>
            <a:noFill/>
          </a:ln>
        </p:spPr>
      </p:pic>
      <p:sp>
        <p:nvSpPr>
          <p:cNvPr id="397" name="Google Shape;397;p35"/>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Corazones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398" name="Google Shape;398;p35"/>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6" name="Shape 66"/>
        <p:cNvGrpSpPr/>
        <p:nvPr/>
      </p:nvGrpSpPr>
      <p:grpSpPr>
        <a:xfrm>
          <a:off x="0" y="0"/>
          <a:ext cx="0" cy="0"/>
          <a:chOff x="0" y="0"/>
          <a:chExt cx="0" cy="0"/>
        </a:xfrm>
      </p:grpSpPr>
      <p:sp>
        <p:nvSpPr>
          <p:cNvPr id="67" name="Google Shape;67;p18"/>
          <p:cNvSpPr/>
          <p:nvPr/>
        </p:nvSpPr>
        <p:spPr>
          <a:xfrm>
            <a:off x="-44725" y="-55900"/>
            <a:ext cx="9188725" cy="519940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8"/>
          <p:cNvPicPr preferRelativeResize="0"/>
          <p:nvPr/>
        </p:nvPicPr>
        <p:blipFill>
          <a:blip r:embed="rId3">
            <a:alphaModFix/>
          </a:blip>
          <a:stretch>
            <a:fillRect/>
          </a:stretch>
        </p:blipFill>
        <p:spPr>
          <a:xfrm>
            <a:off x="-22362" y="-27950"/>
            <a:ext cx="9144000" cy="5143500"/>
          </a:xfrm>
          <a:prstGeom prst="rect">
            <a:avLst/>
          </a:prstGeom>
          <a:noFill/>
          <a:ln>
            <a:noFill/>
          </a:ln>
        </p:spPr>
      </p:pic>
      <p:sp>
        <p:nvSpPr>
          <p:cNvPr id="69" name="Google Shape;69;p18"/>
          <p:cNvSpPr/>
          <p:nvPr/>
        </p:nvSpPr>
        <p:spPr>
          <a:xfrm>
            <a:off x="266700" y="876300"/>
            <a:ext cx="8503800" cy="41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8"/>
          <p:cNvPicPr preferRelativeResize="0"/>
          <p:nvPr/>
        </p:nvPicPr>
        <p:blipFill>
          <a:blip r:embed="rId4">
            <a:alphaModFix/>
          </a:blip>
          <a:stretch>
            <a:fillRect/>
          </a:stretch>
        </p:blipFill>
        <p:spPr>
          <a:xfrm>
            <a:off x="2299376" y="702940"/>
            <a:ext cx="8856303" cy="5143501"/>
          </a:xfrm>
          <a:prstGeom prst="rect">
            <a:avLst/>
          </a:prstGeom>
          <a:noFill/>
          <a:ln>
            <a:noFill/>
          </a:ln>
        </p:spPr>
      </p:pic>
      <p:sp>
        <p:nvSpPr>
          <p:cNvPr id="71" name="Google Shape;71;p18"/>
          <p:cNvSpPr txBox="1"/>
          <p:nvPr>
            <p:ph idx="4294967295" type="title"/>
          </p:nvPr>
        </p:nvSpPr>
        <p:spPr>
          <a:xfrm>
            <a:off x="715560" y="558150"/>
            <a:ext cx="3201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Estructura</a:t>
            </a:r>
            <a:endParaRPr b="1">
              <a:latin typeface="Poppins"/>
              <a:ea typeface="Poppins"/>
              <a:cs typeface="Poppins"/>
              <a:sym typeface="Poppins"/>
            </a:endParaRPr>
          </a:p>
        </p:txBody>
      </p:sp>
      <p:sp>
        <p:nvSpPr>
          <p:cNvPr id="72" name="Google Shape;72;p18"/>
          <p:cNvSpPr/>
          <p:nvPr/>
        </p:nvSpPr>
        <p:spPr>
          <a:xfrm>
            <a:off x="715560" y="403850"/>
            <a:ext cx="2050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Sobre el módulo…</a:t>
            </a:r>
            <a:endParaRPr sz="1100">
              <a:solidFill>
                <a:schemeClr val="dk2"/>
              </a:solidFill>
              <a:latin typeface="Poppins"/>
              <a:ea typeface="Poppins"/>
              <a:cs typeface="Poppins"/>
              <a:sym typeface="Poppins"/>
            </a:endParaRPr>
          </a:p>
        </p:txBody>
      </p:sp>
      <p:sp>
        <p:nvSpPr>
          <p:cNvPr id="73" name="Google Shape;73;p18"/>
          <p:cNvSpPr/>
          <p:nvPr/>
        </p:nvSpPr>
        <p:spPr>
          <a:xfrm>
            <a:off x="587500" y="4091981"/>
            <a:ext cx="230400" cy="230400"/>
          </a:xfrm>
          <a:prstGeom prst="ellipse">
            <a:avLst/>
          </a:prstGeom>
          <a:solidFill>
            <a:srgbClr val="F01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8"/>
          <p:cNvSpPr txBox="1"/>
          <p:nvPr>
            <p:ph idx="4294967295" type="title"/>
          </p:nvPr>
        </p:nvSpPr>
        <p:spPr>
          <a:xfrm>
            <a:off x="861825" y="1621175"/>
            <a:ext cx="3360300" cy="306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18 y 27 de octubre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Álgebra Lineal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 y 8 </a:t>
            </a:r>
            <a:r>
              <a:rPr b="1" lang="es" sz="1100">
                <a:solidFill>
                  <a:srgbClr val="1BBC9B"/>
                </a:solidFill>
                <a:latin typeface="Poppins"/>
                <a:ea typeface="Poppins"/>
                <a:cs typeface="Poppins"/>
                <a:sym typeface="Poppins"/>
              </a:rPr>
              <a:t>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Optimización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13 </a:t>
            </a:r>
            <a:r>
              <a:rPr b="1" lang="es" sz="1100">
                <a:solidFill>
                  <a:srgbClr val="1BBC9B"/>
                </a:solidFill>
                <a:latin typeface="Poppins"/>
                <a:ea typeface="Poppins"/>
                <a:cs typeface="Poppins"/>
                <a:sym typeface="Poppins"/>
              </a:rPr>
              <a:t>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Probabilidad</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19 de marzo</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Matemáticas Discretas con Python</a:t>
            </a:r>
            <a:endParaRPr sz="1400">
              <a:latin typeface="Poppins"/>
              <a:ea typeface="Poppins"/>
              <a:cs typeface="Poppins"/>
              <a:sym typeface="Poppins"/>
            </a:endParaRPr>
          </a:p>
        </p:txBody>
      </p:sp>
      <p:sp>
        <p:nvSpPr>
          <p:cNvPr id="75" name="Google Shape;75;p18"/>
          <p:cNvSpPr/>
          <p:nvPr/>
        </p:nvSpPr>
        <p:spPr>
          <a:xfrm>
            <a:off x="587500" y="3324906"/>
            <a:ext cx="230400" cy="230400"/>
          </a:xfrm>
          <a:prstGeom prst="ellipse">
            <a:avLst/>
          </a:prstGeom>
          <a:solidFill>
            <a:srgbClr val="1AA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8"/>
          <p:cNvSpPr/>
          <p:nvPr/>
        </p:nvSpPr>
        <p:spPr>
          <a:xfrm>
            <a:off x="587500" y="1790756"/>
            <a:ext cx="230400" cy="230400"/>
          </a:xfrm>
          <a:prstGeom prst="ellipse">
            <a:avLst/>
          </a:prstGeom>
          <a:solidFill>
            <a:srgbClr val="2286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8"/>
          <p:cNvSpPr/>
          <p:nvPr/>
        </p:nvSpPr>
        <p:spPr>
          <a:xfrm>
            <a:off x="587500" y="2557831"/>
            <a:ext cx="230400" cy="230400"/>
          </a:xfrm>
          <a:prstGeom prst="ellipse">
            <a:avLst/>
          </a:prstGeom>
          <a:solidFill>
            <a:srgbClr val="842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p:nvPr/>
        </p:nvSpPr>
        <p:spPr>
          <a:xfrm>
            <a:off x="587500" y="3817625"/>
            <a:ext cx="35502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p:nvPr/>
        </p:nvSpPr>
        <p:spPr>
          <a:xfrm>
            <a:off x="472550" y="3817625"/>
            <a:ext cx="28035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02" name="Shape 402"/>
        <p:cNvGrpSpPr/>
        <p:nvPr/>
      </p:nvGrpSpPr>
      <p:grpSpPr>
        <a:xfrm>
          <a:off x="0" y="0"/>
          <a:ext cx="0" cy="0"/>
          <a:chOff x="0" y="0"/>
          <a:chExt cx="0" cy="0"/>
        </a:xfrm>
      </p:grpSpPr>
      <p:grpSp>
        <p:nvGrpSpPr>
          <p:cNvPr id="403" name="Google Shape;403;p36"/>
          <p:cNvGrpSpPr/>
          <p:nvPr/>
        </p:nvGrpSpPr>
        <p:grpSpPr>
          <a:xfrm>
            <a:off x="0" y="0"/>
            <a:ext cx="9144000" cy="5143500"/>
            <a:chOff x="0" y="0"/>
            <a:chExt cx="9144000" cy="5143500"/>
          </a:xfrm>
        </p:grpSpPr>
        <p:sp>
          <p:nvSpPr>
            <p:cNvPr id="404" name="Google Shape;404;p3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3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06" name="Google Shape;406;p36"/>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407" name="Google Shape;407;p36"/>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408" name="Google Shape;408;p3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413" name="Google Shape;413;p36"/>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414" name="Google Shape;414;p36"/>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415" name="Google Shape;415;p36"/>
          <p:cNvPicPr preferRelativeResize="0"/>
          <p:nvPr/>
        </p:nvPicPr>
        <p:blipFill rotWithShape="1">
          <a:blip r:embed="rId5">
            <a:alphaModFix/>
          </a:blip>
          <a:srcRect b="24991" l="0" r="7028" t="49506"/>
          <a:stretch/>
        </p:blipFill>
        <p:spPr>
          <a:xfrm>
            <a:off x="944300" y="3002227"/>
            <a:ext cx="5069926" cy="554401"/>
          </a:xfrm>
          <a:prstGeom prst="rect">
            <a:avLst/>
          </a:prstGeom>
          <a:noFill/>
          <a:ln>
            <a:noFill/>
          </a:ln>
        </p:spPr>
      </p:pic>
      <p:pic>
        <p:nvPicPr>
          <p:cNvPr id="416" name="Google Shape;416;p36"/>
          <p:cNvPicPr preferRelativeResize="0"/>
          <p:nvPr/>
        </p:nvPicPr>
        <p:blipFill rotWithShape="1">
          <a:blip r:embed="rId5">
            <a:alphaModFix/>
          </a:blip>
          <a:srcRect b="0" l="85909" r="7028" t="0"/>
          <a:stretch/>
        </p:blipFill>
        <p:spPr>
          <a:xfrm>
            <a:off x="5629160" y="1925925"/>
            <a:ext cx="385075" cy="2173974"/>
          </a:xfrm>
          <a:prstGeom prst="rect">
            <a:avLst/>
          </a:prstGeom>
          <a:noFill/>
          <a:ln>
            <a:noFill/>
          </a:ln>
        </p:spPr>
      </p:pic>
      <p:pic>
        <p:nvPicPr>
          <p:cNvPr id="417" name="Google Shape;417;p36"/>
          <p:cNvPicPr preferRelativeResize="0"/>
          <p:nvPr/>
        </p:nvPicPr>
        <p:blipFill rotWithShape="1">
          <a:blip r:embed="rId5">
            <a:alphaModFix/>
          </a:blip>
          <a:srcRect b="24523" l="85825" r="6810" t="50411"/>
          <a:stretch/>
        </p:blipFill>
        <p:spPr>
          <a:xfrm rot="1203">
            <a:off x="4189880" y="1413028"/>
            <a:ext cx="1097078" cy="1483692"/>
          </a:xfrm>
          <a:prstGeom prst="rect">
            <a:avLst/>
          </a:prstGeom>
          <a:noFill/>
          <a:ln>
            <a:noFill/>
          </a:ln>
        </p:spPr>
      </p:pic>
      <p:sp>
        <p:nvSpPr>
          <p:cNvPr id="418" name="Google Shape;418;p36"/>
          <p:cNvSpPr/>
          <p:nvPr/>
        </p:nvSpPr>
        <p:spPr>
          <a:xfrm>
            <a:off x="5618112" y="3021775"/>
            <a:ext cx="419400" cy="5544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Corazones</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y B no son eventos mutuamente excluyentes</a:t>
            </a:r>
            <a:endParaRPr sz="1400">
              <a:latin typeface="Poppins"/>
              <a:ea typeface="Poppins"/>
              <a:cs typeface="Poppins"/>
              <a:sym typeface="Poppins"/>
            </a:endParaRPr>
          </a:p>
        </p:txBody>
      </p:sp>
      <p:pic>
        <p:nvPicPr>
          <p:cNvPr id="420" name="Google Shape;420;p36"/>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24" name="Shape 424"/>
        <p:cNvGrpSpPr/>
        <p:nvPr/>
      </p:nvGrpSpPr>
      <p:grpSpPr>
        <a:xfrm>
          <a:off x="0" y="0"/>
          <a:ext cx="0" cy="0"/>
          <a:chOff x="0" y="0"/>
          <a:chExt cx="0" cy="0"/>
        </a:xfrm>
      </p:grpSpPr>
      <p:grpSp>
        <p:nvGrpSpPr>
          <p:cNvPr id="425" name="Google Shape;425;p37"/>
          <p:cNvGrpSpPr/>
          <p:nvPr/>
        </p:nvGrpSpPr>
        <p:grpSpPr>
          <a:xfrm>
            <a:off x="0" y="0"/>
            <a:ext cx="9144000" cy="5143500"/>
            <a:chOff x="0" y="0"/>
            <a:chExt cx="9144000" cy="5143500"/>
          </a:xfrm>
        </p:grpSpPr>
        <p:sp>
          <p:nvSpPr>
            <p:cNvPr id="426" name="Google Shape;426;p3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3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28" name="Google Shape;428;p37"/>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429" name="Google Shape;429;p37"/>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430" name="Google Shape;430;p3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435" name="Google Shape;435;p37"/>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436" name="Google Shape;436;p37"/>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437" name="Google Shape;437;p37"/>
          <p:cNvPicPr preferRelativeResize="0"/>
          <p:nvPr/>
        </p:nvPicPr>
        <p:blipFill rotWithShape="1">
          <a:blip r:embed="rId5">
            <a:alphaModFix/>
          </a:blip>
          <a:srcRect b="50359" l="14113" r="64434" t="24139"/>
          <a:stretch/>
        </p:blipFill>
        <p:spPr>
          <a:xfrm>
            <a:off x="1713800" y="2450675"/>
            <a:ext cx="1169802" cy="554401"/>
          </a:xfrm>
          <a:prstGeom prst="rect">
            <a:avLst/>
          </a:prstGeom>
          <a:noFill/>
          <a:ln>
            <a:noFill/>
          </a:ln>
        </p:spPr>
      </p:pic>
      <p:pic>
        <p:nvPicPr>
          <p:cNvPr id="438" name="Google Shape;438;p37"/>
          <p:cNvPicPr preferRelativeResize="0"/>
          <p:nvPr/>
        </p:nvPicPr>
        <p:blipFill>
          <a:blip r:embed="rId6">
            <a:alphaModFix/>
          </a:blip>
          <a:stretch>
            <a:fillRect/>
          </a:stretch>
        </p:blipFill>
        <p:spPr>
          <a:xfrm flipH="1">
            <a:off x="-748425" y="2534562"/>
            <a:ext cx="3184450" cy="2608925"/>
          </a:xfrm>
          <a:prstGeom prst="rect">
            <a:avLst/>
          </a:prstGeom>
          <a:noFill/>
          <a:ln>
            <a:noFill/>
          </a:ln>
        </p:spPr>
      </p:pic>
      <p:pic>
        <p:nvPicPr>
          <p:cNvPr id="439" name="Google Shape;439;p37"/>
          <p:cNvPicPr preferRelativeResize="0"/>
          <p:nvPr/>
        </p:nvPicPr>
        <p:blipFill rotWithShape="1">
          <a:blip r:embed="rId5">
            <a:alphaModFix/>
          </a:blip>
          <a:srcRect b="25047" l="28431" r="50116" t="49451"/>
          <a:stretch/>
        </p:blipFill>
        <p:spPr>
          <a:xfrm>
            <a:off x="2494925" y="3000975"/>
            <a:ext cx="1169802" cy="554401"/>
          </a:xfrm>
          <a:prstGeom prst="rect">
            <a:avLst/>
          </a:prstGeom>
          <a:noFill/>
          <a:ln>
            <a:noFill/>
          </a:ln>
        </p:spPr>
      </p:pic>
      <p:sp>
        <p:nvSpPr>
          <p:cNvPr id="440" name="Google Shape;440;p37"/>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t>
            </a:r>
            <a:r>
              <a:rPr lang="es" sz="1400">
                <a:latin typeface="Poppins"/>
                <a:ea typeface="Poppins"/>
                <a:cs typeface="Poppins"/>
                <a:sym typeface="Poppins"/>
              </a:rPr>
              <a:t>{4♣, 5♣, 6♣}</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44" name="Shape 444"/>
        <p:cNvGrpSpPr/>
        <p:nvPr/>
      </p:nvGrpSpPr>
      <p:grpSpPr>
        <a:xfrm>
          <a:off x="0" y="0"/>
          <a:ext cx="0" cy="0"/>
          <a:chOff x="0" y="0"/>
          <a:chExt cx="0" cy="0"/>
        </a:xfrm>
      </p:grpSpPr>
      <p:grpSp>
        <p:nvGrpSpPr>
          <p:cNvPr id="445" name="Google Shape;445;p38"/>
          <p:cNvGrpSpPr/>
          <p:nvPr/>
        </p:nvGrpSpPr>
        <p:grpSpPr>
          <a:xfrm>
            <a:off x="0" y="0"/>
            <a:ext cx="9144000" cy="5143500"/>
            <a:chOff x="0" y="0"/>
            <a:chExt cx="9144000" cy="5143500"/>
          </a:xfrm>
        </p:grpSpPr>
        <p:sp>
          <p:nvSpPr>
            <p:cNvPr id="446" name="Google Shape;446;p3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3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48" name="Google Shape;448;p38"/>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449" name="Google Shape;449;p38"/>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450" name="Google Shape;450;p3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455" name="Google Shape;455;p38"/>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456" name="Google Shape;456;p38"/>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457" name="Google Shape;457;p38"/>
          <p:cNvPicPr preferRelativeResize="0"/>
          <p:nvPr/>
        </p:nvPicPr>
        <p:blipFill rotWithShape="1">
          <a:blip r:embed="rId5">
            <a:alphaModFix/>
          </a:blip>
          <a:srcRect b="50359" l="14113" r="64434" t="24139"/>
          <a:stretch/>
        </p:blipFill>
        <p:spPr>
          <a:xfrm>
            <a:off x="1713800" y="2450675"/>
            <a:ext cx="1169802" cy="554401"/>
          </a:xfrm>
          <a:prstGeom prst="rect">
            <a:avLst/>
          </a:prstGeom>
          <a:noFill/>
          <a:ln>
            <a:noFill/>
          </a:ln>
        </p:spPr>
      </p:pic>
      <p:pic>
        <p:nvPicPr>
          <p:cNvPr id="458" name="Google Shape;458;p38"/>
          <p:cNvPicPr preferRelativeResize="0"/>
          <p:nvPr/>
        </p:nvPicPr>
        <p:blipFill>
          <a:blip r:embed="rId6">
            <a:alphaModFix/>
          </a:blip>
          <a:stretch>
            <a:fillRect/>
          </a:stretch>
        </p:blipFill>
        <p:spPr>
          <a:xfrm flipH="1">
            <a:off x="-748425" y="2534562"/>
            <a:ext cx="3184450" cy="2608925"/>
          </a:xfrm>
          <a:prstGeom prst="rect">
            <a:avLst/>
          </a:prstGeom>
          <a:noFill/>
          <a:ln>
            <a:noFill/>
          </a:ln>
        </p:spPr>
      </p:pic>
      <p:sp>
        <p:nvSpPr>
          <p:cNvPr id="459" name="Google Shape;459;p38"/>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{4♣, 5♣, 6♣}</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63" name="Shape 463"/>
        <p:cNvGrpSpPr/>
        <p:nvPr/>
      </p:nvGrpSpPr>
      <p:grpSpPr>
        <a:xfrm>
          <a:off x="0" y="0"/>
          <a:ext cx="0" cy="0"/>
          <a:chOff x="0" y="0"/>
          <a:chExt cx="0" cy="0"/>
        </a:xfrm>
      </p:grpSpPr>
      <p:grpSp>
        <p:nvGrpSpPr>
          <p:cNvPr id="464" name="Google Shape;464;p39"/>
          <p:cNvGrpSpPr/>
          <p:nvPr/>
        </p:nvGrpSpPr>
        <p:grpSpPr>
          <a:xfrm>
            <a:off x="0" y="0"/>
            <a:ext cx="9144000" cy="5143500"/>
            <a:chOff x="0" y="0"/>
            <a:chExt cx="9144000" cy="5143500"/>
          </a:xfrm>
        </p:grpSpPr>
        <p:sp>
          <p:nvSpPr>
            <p:cNvPr id="465" name="Google Shape;465;p3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3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67" name="Google Shape;467;p39"/>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468" name="Google Shape;468;p39"/>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469" name="Google Shape;469;p3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474" name="Google Shape;474;p39"/>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475" name="Google Shape;475;p39"/>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476" name="Google Shape;476;p39"/>
          <p:cNvPicPr preferRelativeResize="0"/>
          <p:nvPr/>
        </p:nvPicPr>
        <p:blipFill>
          <a:blip r:embed="rId5">
            <a:alphaModFix/>
          </a:blip>
          <a:stretch>
            <a:fillRect/>
          </a:stretch>
        </p:blipFill>
        <p:spPr>
          <a:xfrm flipH="1">
            <a:off x="-748425" y="2534562"/>
            <a:ext cx="3184450" cy="2608925"/>
          </a:xfrm>
          <a:prstGeom prst="rect">
            <a:avLst/>
          </a:prstGeom>
          <a:noFill/>
          <a:ln>
            <a:noFill/>
          </a:ln>
        </p:spPr>
      </p:pic>
      <p:pic>
        <p:nvPicPr>
          <p:cNvPr id="477" name="Google Shape;477;p39"/>
          <p:cNvPicPr preferRelativeResize="0"/>
          <p:nvPr/>
        </p:nvPicPr>
        <p:blipFill rotWithShape="1">
          <a:blip r:embed="rId6">
            <a:alphaModFix/>
          </a:blip>
          <a:srcRect b="25047" l="28431" r="50116" t="49451"/>
          <a:stretch/>
        </p:blipFill>
        <p:spPr>
          <a:xfrm>
            <a:off x="2494925" y="3000975"/>
            <a:ext cx="1169802" cy="554401"/>
          </a:xfrm>
          <a:prstGeom prst="rect">
            <a:avLst/>
          </a:prstGeom>
          <a:noFill/>
          <a:ln>
            <a:noFill/>
          </a:ln>
        </p:spPr>
      </p:pic>
      <p:sp>
        <p:nvSpPr>
          <p:cNvPr id="478" name="Google Shape;478;p39"/>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a:t>
            </a:r>
            <a:r>
              <a:rPr lang="es" sz="1400">
                <a:solidFill>
                  <a:srgbClr val="FF0000"/>
                </a:solidFill>
                <a:latin typeface="Poppins"/>
                <a:ea typeface="Poppins"/>
                <a:cs typeface="Poppins"/>
                <a:sym typeface="Poppins"/>
              </a:rPr>
              <a:t>6♥</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7♥</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8♥</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82" name="Shape 482"/>
        <p:cNvGrpSpPr/>
        <p:nvPr/>
      </p:nvGrpSpPr>
      <p:grpSpPr>
        <a:xfrm>
          <a:off x="0" y="0"/>
          <a:ext cx="0" cy="0"/>
          <a:chOff x="0" y="0"/>
          <a:chExt cx="0" cy="0"/>
        </a:xfrm>
      </p:grpSpPr>
      <p:grpSp>
        <p:nvGrpSpPr>
          <p:cNvPr id="483" name="Google Shape;483;p40"/>
          <p:cNvGrpSpPr/>
          <p:nvPr/>
        </p:nvGrpSpPr>
        <p:grpSpPr>
          <a:xfrm>
            <a:off x="0" y="0"/>
            <a:ext cx="9144000" cy="5143500"/>
            <a:chOff x="0" y="0"/>
            <a:chExt cx="9144000" cy="5143500"/>
          </a:xfrm>
        </p:grpSpPr>
        <p:sp>
          <p:nvSpPr>
            <p:cNvPr id="484" name="Google Shape;484;p4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4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86" name="Google Shape;486;p40"/>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487" name="Google Shape;487;p40"/>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488" name="Google Shape;488;p4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0"/>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493" name="Google Shape;493;p40"/>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494" name="Google Shape;494;p40"/>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495" name="Google Shape;495;p40"/>
          <p:cNvPicPr preferRelativeResize="0"/>
          <p:nvPr/>
        </p:nvPicPr>
        <p:blipFill rotWithShape="1">
          <a:blip r:embed="rId5">
            <a:alphaModFix/>
          </a:blip>
          <a:srcRect b="50359" l="14113" r="64434" t="24139"/>
          <a:stretch/>
        </p:blipFill>
        <p:spPr>
          <a:xfrm>
            <a:off x="1713800" y="2450675"/>
            <a:ext cx="1169802" cy="554401"/>
          </a:xfrm>
          <a:prstGeom prst="rect">
            <a:avLst/>
          </a:prstGeom>
          <a:noFill/>
          <a:ln>
            <a:noFill/>
          </a:ln>
        </p:spPr>
      </p:pic>
      <p:pic>
        <p:nvPicPr>
          <p:cNvPr id="496" name="Google Shape;496;p40"/>
          <p:cNvPicPr preferRelativeResize="0"/>
          <p:nvPr/>
        </p:nvPicPr>
        <p:blipFill>
          <a:blip r:embed="rId6">
            <a:alphaModFix/>
          </a:blip>
          <a:stretch>
            <a:fillRect/>
          </a:stretch>
        </p:blipFill>
        <p:spPr>
          <a:xfrm flipH="1">
            <a:off x="-748425" y="2534562"/>
            <a:ext cx="3184450" cy="2608925"/>
          </a:xfrm>
          <a:prstGeom prst="rect">
            <a:avLst/>
          </a:prstGeom>
          <a:noFill/>
          <a:ln>
            <a:noFill/>
          </a:ln>
        </p:spPr>
      </p:pic>
      <p:pic>
        <p:nvPicPr>
          <p:cNvPr id="497" name="Google Shape;497;p40"/>
          <p:cNvPicPr preferRelativeResize="0"/>
          <p:nvPr/>
        </p:nvPicPr>
        <p:blipFill rotWithShape="1">
          <a:blip r:embed="rId5">
            <a:alphaModFix/>
          </a:blip>
          <a:srcRect b="25047" l="28431" r="50116" t="49451"/>
          <a:stretch/>
        </p:blipFill>
        <p:spPr>
          <a:xfrm>
            <a:off x="2494925" y="3000975"/>
            <a:ext cx="1169802" cy="554401"/>
          </a:xfrm>
          <a:prstGeom prst="rect">
            <a:avLst/>
          </a:prstGeom>
          <a:noFill/>
          <a:ln>
            <a:noFill/>
          </a:ln>
        </p:spPr>
      </p:pic>
      <p:sp>
        <p:nvSpPr>
          <p:cNvPr id="498" name="Google Shape;498;p40"/>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{4♣, 5♣, 6♣}</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a:t>
            </a:r>
            <a:r>
              <a:rPr lang="es" sz="1400">
                <a:solidFill>
                  <a:srgbClr val="FF0000"/>
                </a:solidFill>
                <a:latin typeface="Poppins"/>
                <a:ea typeface="Poppins"/>
                <a:cs typeface="Poppins"/>
                <a:sym typeface="Poppins"/>
              </a:rPr>
              <a:t>6♥</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7♥</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8♥</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02" name="Shape 502"/>
        <p:cNvGrpSpPr/>
        <p:nvPr/>
      </p:nvGrpSpPr>
      <p:grpSpPr>
        <a:xfrm>
          <a:off x="0" y="0"/>
          <a:ext cx="0" cy="0"/>
          <a:chOff x="0" y="0"/>
          <a:chExt cx="0" cy="0"/>
        </a:xfrm>
      </p:grpSpPr>
      <p:grpSp>
        <p:nvGrpSpPr>
          <p:cNvPr id="503" name="Google Shape;503;p41"/>
          <p:cNvGrpSpPr/>
          <p:nvPr/>
        </p:nvGrpSpPr>
        <p:grpSpPr>
          <a:xfrm>
            <a:off x="0" y="0"/>
            <a:ext cx="9144000" cy="5143500"/>
            <a:chOff x="0" y="0"/>
            <a:chExt cx="9144000" cy="5143500"/>
          </a:xfrm>
        </p:grpSpPr>
        <p:sp>
          <p:nvSpPr>
            <p:cNvPr id="504" name="Google Shape;504;p4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4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06" name="Google Shape;506;p41"/>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507" name="Google Shape;507;p41"/>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508" name="Google Shape;508;p4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513" name="Google Shape;513;p41"/>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514" name="Google Shape;514;p41"/>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515" name="Google Shape;515;p41"/>
          <p:cNvPicPr preferRelativeResize="0"/>
          <p:nvPr/>
        </p:nvPicPr>
        <p:blipFill rotWithShape="1">
          <a:blip r:embed="rId5">
            <a:alphaModFix/>
          </a:blip>
          <a:srcRect b="50359" l="14113" r="64434" t="24139"/>
          <a:stretch/>
        </p:blipFill>
        <p:spPr>
          <a:xfrm>
            <a:off x="1713800" y="2450675"/>
            <a:ext cx="1169802" cy="554401"/>
          </a:xfrm>
          <a:prstGeom prst="rect">
            <a:avLst/>
          </a:prstGeom>
          <a:noFill/>
          <a:ln>
            <a:noFill/>
          </a:ln>
        </p:spPr>
      </p:pic>
      <p:pic>
        <p:nvPicPr>
          <p:cNvPr id="516" name="Google Shape;516;p41"/>
          <p:cNvPicPr preferRelativeResize="0"/>
          <p:nvPr/>
        </p:nvPicPr>
        <p:blipFill>
          <a:blip r:embed="rId6">
            <a:alphaModFix/>
          </a:blip>
          <a:stretch>
            <a:fillRect/>
          </a:stretch>
        </p:blipFill>
        <p:spPr>
          <a:xfrm flipH="1">
            <a:off x="-748425" y="2534562"/>
            <a:ext cx="3184450" cy="2608925"/>
          </a:xfrm>
          <a:prstGeom prst="rect">
            <a:avLst/>
          </a:prstGeom>
          <a:noFill/>
          <a:ln>
            <a:noFill/>
          </a:ln>
        </p:spPr>
      </p:pic>
      <p:pic>
        <p:nvPicPr>
          <p:cNvPr id="517" name="Google Shape;517;p41"/>
          <p:cNvPicPr preferRelativeResize="0"/>
          <p:nvPr/>
        </p:nvPicPr>
        <p:blipFill rotWithShape="1">
          <a:blip r:embed="rId5">
            <a:alphaModFix/>
          </a:blip>
          <a:srcRect b="25047" l="28431" r="50116" t="49451"/>
          <a:stretch/>
        </p:blipFill>
        <p:spPr>
          <a:xfrm>
            <a:off x="2494925" y="3000975"/>
            <a:ext cx="1169802" cy="554401"/>
          </a:xfrm>
          <a:prstGeom prst="rect">
            <a:avLst/>
          </a:prstGeom>
          <a:noFill/>
          <a:ln>
            <a:noFill/>
          </a:ln>
        </p:spPr>
      </p:pic>
      <p:sp>
        <p:nvSpPr>
          <p:cNvPr id="518" name="Google Shape;518;p41"/>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{4♣, 5♣, 6♣}</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a:t>
            </a:r>
            <a:r>
              <a:rPr lang="es" sz="1400">
                <a:solidFill>
                  <a:srgbClr val="FF0000"/>
                </a:solidFill>
                <a:latin typeface="Poppins"/>
                <a:ea typeface="Poppins"/>
                <a:cs typeface="Poppins"/>
                <a:sym typeface="Poppins"/>
              </a:rPr>
              <a:t>6♥</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7♥</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8♥</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y B son mutuamente excluyentes</a:t>
            </a:r>
            <a:endParaRPr sz="1400">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2"/>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Axiomas de la Probabilidad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27" name="Shape 527"/>
        <p:cNvGrpSpPr/>
        <p:nvPr/>
      </p:nvGrpSpPr>
      <p:grpSpPr>
        <a:xfrm>
          <a:off x="0" y="0"/>
          <a:ext cx="0" cy="0"/>
          <a:chOff x="0" y="0"/>
          <a:chExt cx="0" cy="0"/>
        </a:xfrm>
      </p:grpSpPr>
      <p:grpSp>
        <p:nvGrpSpPr>
          <p:cNvPr id="528" name="Google Shape;528;p43"/>
          <p:cNvGrpSpPr/>
          <p:nvPr/>
        </p:nvGrpSpPr>
        <p:grpSpPr>
          <a:xfrm>
            <a:off x="0" y="0"/>
            <a:ext cx="9144000" cy="5143500"/>
            <a:chOff x="0" y="0"/>
            <a:chExt cx="9144000" cy="5143500"/>
          </a:xfrm>
        </p:grpSpPr>
        <p:sp>
          <p:nvSpPr>
            <p:cNvPr id="529" name="Google Shape;529;p4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4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31" name="Google Shape;531;p43"/>
          <p:cNvSpPr txBox="1"/>
          <p:nvPr>
            <p:ph idx="4294967295" type="title"/>
          </p:nvPr>
        </p:nvSpPr>
        <p:spPr>
          <a:xfrm>
            <a:off x="810950" y="1226250"/>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Para cada evento A del espacio muestral S, definimos el número P(A) (</a:t>
            </a:r>
            <a:r>
              <a:rPr b="1" lang="es" sz="1400">
                <a:solidFill>
                  <a:srgbClr val="1BBC9B"/>
                </a:solidFill>
                <a:latin typeface="Poppins"/>
                <a:ea typeface="Poppins"/>
                <a:cs typeface="Poppins"/>
                <a:sym typeface="Poppins"/>
              </a:rPr>
              <a:t>la probabilidad de que ocurra el evento A</a:t>
            </a:r>
            <a:r>
              <a:rPr lang="es" sz="1400">
                <a:latin typeface="Poppins"/>
                <a:ea typeface="Poppins"/>
                <a:cs typeface="Poppins"/>
                <a:sym typeface="Poppins"/>
              </a:rPr>
              <a:t>), tal que:</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rPr lang="es" sz="1400">
                <a:latin typeface="Poppins"/>
                <a:ea typeface="Poppins"/>
                <a:cs typeface="Poppins"/>
                <a:sym typeface="Poppins"/>
              </a:rPr>
              <a:t>Para eventos mutuamente excluyentes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532" name="Google Shape;532;p43"/>
          <p:cNvSpPr txBox="1"/>
          <p:nvPr>
            <p:ph idx="4294967295" type="title"/>
          </p:nvPr>
        </p:nvSpPr>
        <p:spPr>
          <a:xfrm>
            <a:off x="715552" y="196125"/>
            <a:ext cx="7260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Axiomas de Probabilidad</a:t>
            </a:r>
            <a:endParaRPr b="1">
              <a:latin typeface="Poppins"/>
              <a:ea typeface="Poppins"/>
              <a:cs typeface="Poppins"/>
              <a:sym typeface="Poppins"/>
            </a:endParaRPr>
          </a:p>
        </p:txBody>
      </p:sp>
      <p:grpSp>
        <p:nvGrpSpPr>
          <p:cNvPr id="533" name="Google Shape;533;p43"/>
          <p:cNvGrpSpPr/>
          <p:nvPr/>
        </p:nvGrpSpPr>
        <p:grpSpPr>
          <a:xfrm>
            <a:off x="6543675" y="4343400"/>
            <a:ext cx="2714775" cy="839694"/>
            <a:chOff x="6543675" y="4343400"/>
            <a:chExt cx="2714775" cy="839694"/>
          </a:xfrm>
        </p:grpSpPr>
        <p:sp>
          <p:nvSpPr>
            <p:cNvPr id="534" name="Google Shape;534;p4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8" name="Google Shape;538;p43"/>
          <p:cNvPicPr preferRelativeResize="0"/>
          <p:nvPr/>
        </p:nvPicPr>
        <p:blipFill>
          <a:blip r:embed="rId4">
            <a:alphaModFix/>
          </a:blip>
          <a:stretch>
            <a:fillRect/>
          </a:stretch>
        </p:blipFill>
        <p:spPr>
          <a:xfrm>
            <a:off x="1351475" y="1988125"/>
            <a:ext cx="1220275" cy="207975"/>
          </a:xfrm>
          <a:prstGeom prst="rect">
            <a:avLst/>
          </a:prstGeom>
          <a:noFill/>
          <a:ln>
            <a:noFill/>
          </a:ln>
        </p:spPr>
      </p:pic>
      <p:pic>
        <p:nvPicPr>
          <p:cNvPr id="539" name="Google Shape;539;p43"/>
          <p:cNvPicPr preferRelativeResize="0"/>
          <p:nvPr/>
        </p:nvPicPr>
        <p:blipFill>
          <a:blip r:embed="rId5">
            <a:alphaModFix/>
          </a:blip>
          <a:stretch>
            <a:fillRect/>
          </a:stretch>
        </p:blipFill>
        <p:spPr>
          <a:xfrm>
            <a:off x="1351473" y="2310525"/>
            <a:ext cx="809398" cy="207975"/>
          </a:xfrm>
          <a:prstGeom prst="rect">
            <a:avLst/>
          </a:prstGeom>
          <a:noFill/>
          <a:ln>
            <a:noFill/>
          </a:ln>
        </p:spPr>
      </p:pic>
      <p:pic>
        <p:nvPicPr>
          <p:cNvPr id="540" name="Google Shape;540;p43"/>
          <p:cNvPicPr preferRelativeResize="0"/>
          <p:nvPr/>
        </p:nvPicPr>
        <p:blipFill>
          <a:blip r:embed="rId6">
            <a:alphaModFix/>
          </a:blip>
          <a:stretch>
            <a:fillRect/>
          </a:stretch>
        </p:blipFill>
        <p:spPr>
          <a:xfrm>
            <a:off x="3121963" y="2986650"/>
            <a:ext cx="2447476" cy="918050"/>
          </a:xfrm>
          <a:prstGeom prst="rect">
            <a:avLst/>
          </a:prstGeom>
          <a:noFill/>
          <a:ln>
            <a:noFill/>
          </a:ln>
        </p:spPr>
      </p:pic>
      <p:pic>
        <p:nvPicPr>
          <p:cNvPr id="541" name="Google Shape;541;p43"/>
          <p:cNvPicPr preferRelativeResize="0"/>
          <p:nvPr/>
        </p:nvPicPr>
        <p:blipFill>
          <a:blip r:embed="rId7">
            <a:alphaModFix/>
          </a:blip>
          <a:stretch>
            <a:fillRect/>
          </a:stretch>
        </p:blipFill>
        <p:spPr>
          <a:xfrm>
            <a:off x="4908287" y="2615712"/>
            <a:ext cx="241408" cy="207975"/>
          </a:xfrm>
          <a:prstGeom prst="rect">
            <a:avLst/>
          </a:prstGeom>
          <a:noFill/>
          <a:ln>
            <a:noFill/>
          </a:ln>
        </p:spPr>
      </p:pic>
      <p:pic>
        <p:nvPicPr>
          <p:cNvPr id="542" name="Google Shape;542;p43"/>
          <p:cNvPicPr preferRelativeResize="0"/>
          <p:nvPr/>
        </p:nvPicPr>
        <p:blipFill rotWithShape="1">
          <a:blip r:embed="rId8">
            <a:alphaModFix/>
          </a:blip>
          <a:srcRect b="0" l="0" r="0" t="31534"/>
          <a:stretch/>
        </p:blipFill>
        <p:spPr>
          <a:xfrm>
            <a:off x="5193150" y="3601125"/>
            <a:ext cx="4791398" cy="27655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46" name="Shape 546"/>
        <p:cNvGrpSpPr/>
        <p:nvPr/>
      </p:nvGrpSpPr>
      <p:grpSpPr>
        <a:xfrm>
          <a:off x="0" y="0"/>
          <a:ext cx="0" cy="0"/>
          <a:chOff x="0" y="0"/>
          <a:chExt cx="0" cy="0"/>
        </a:xfrm>
      </p:grpSpPr>
      <p:grpSp>
        <p:nvGrpSpPr>
          <p:cNvPr id="547" name="Google Shape;547;p44"/>
          <p:cNvGrpSpPr/>
          <p:nvPr/>
        </p:nvGrpSpPr>
        <p:grpSpPr>
          <a:xfrm>
            <a:off x="0" y="0"/>
            <a:ext cx="9144000" cy="5143500"/>
            <a:chOff x="0" y="0"/>
            <a:chExt cx="9144000" cy="5143500"/>
          </a:xfrm>
        </p:grpSpPr>
        <p:sp>
          <p:nvSpPr>
            <p:cNvPr id="548" name="Google Shape;548;p4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4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50" name="Google Shape;550;p44"/>
          <p:cNvSpPr txBox="1"/>
          <p:nvPr>
            <p:ph idx="4294967295" type="title"/>
          </p:nvPr>
        </p:nvSpPr>
        <p:spPr>
          <a:xfrm>
            <a:off x="810950" y="1226250"/>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De estos axiomas hay algunos resultados interesantes</a:t>
            </a:r>
            <a:r>
              <a:rPr lang="es" sz="1400">
                <a:latin typeface="Poppins"/>
                <a:ea typeface="Poppins"/>
                <a:cs typeface="Poppins"/>
                <a:sym typeface="Poppins"/>
              </a:rPr>
              <a:t>:</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rPr lang="es" sz="1400">
                <a:latin typeface="Poppins"/>
                <a:ea typeface="Poppins"/>
                <a:cs typeface="Poppins"/>
                <a:sym typeface="Poppins"/>
              </a:rPr>
              <a:t>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rPr lang="es" sz="1400">
                <a:latin typeface="Poppins"/>
                <a:ea typeface="Poppins"/>
                <a:cs typeface="Poppins"/>
                <a:sym typeface="Poppins"/>
              </a:rPr>
              <a:t>Si S es finito y cada punto del espacio muestral tiene la misma probabilidad que todos los demás, entonces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551" name="Google Shape;551;p44"/>
          <p:cNvGrpSpPr/>
          <p:nvPr/>
        </p:nvGrpSpPr>
        <p:grpSpPr>
          <a:xfrm>
            <a:off x="6543675" y="4343400"/>
            <a:ext cx="2714775" cy="839694"/>
            <a:chOff x="6543675" y="4343400"/>
            <a:chExt cx="2714775" cy="839694"/>
          </a:xfrm>
        </p:grpSpPr>
        <p:sp>
          <p:nvSpPr>
            <p:cNvPr id="552" name="Google Shape;552;p4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6" name="Google Shape;556;p44"/>
          <p:cNvPicPr preferRelativeResize="0"/>
          <p:nvPr/>
        </p:nvPicPr>
        <p:blipFill>
          <a:blip r:embed="rId4">
            <a:alphaModFix/>
          </a:blip>
          <a:stretch>
            <a:fillRect/>
          </a:stretch>
        </p:blipFill>
        <p:spPr>
          <a:xfrm>
            <a:off x="1351475" y="1972500"/>
            <a:ext cx="3665925" cy="230125"/>
          </a:xfrm>
          <a:prstGeom prst="rect">
            <a:avLst/>
          </a:prstGeom>
          <a:noFill/>
          <a:ln>
            <a:noFill/>
          </a:ln>
        </p:spPr>
      </p:pic>
      <p:pic>
        <p:nvPicPr>
          <p:cNvPr id="557" name="Google Shape;557;p44"/>
          <p:cNvPicPr preferRelativeResize="0"/>
          <p:nvPr/>
        </p:nvPicPr>
        <p:blipFill rotWithShape="1">
          <a:blip r:embed="rId5">
            <a:alphaModFix/>
          </a:blip>
          <a:srcRect b="1594" l="0" r="0" t="0"/>
          <a:stretch/>
        </p:blipFill>
        <p:spPr>
          <a:xfrm>
            <a:off x="1351475" y="1634450"/>
            <a:ext cx="1641276" cy="235425"/>
          </a:xfrm>
          <a:prstGeom prst="rect">
            <a:avLst/>
          </a:prstGeom>
          <a:noFill/>
          <a:ln>
            <a:noFill/>
          </a:ln>
        </p:spPr>
      </p:pic>
      <p:pic>
        <p:nvPicPr>
          <p:cNvPr id="558" name="Google Shape;558;p44"/>
          <p:cNvPicPr preferRelativeResize="0"/>
          <p:nvPr/>
        </p:nvPicPr>
        <p:blipFill>
          <a:blip r:embed="rId6">
            <a:alphaModFix/>
          </a:blip>
          <a:stretch>
            <a:fillRect/>
          </a:stretch>
        </p:blipFill>
        <p:spPr>
          <a:xfrm>
            <a:off x="3826425" y="2874550"/>
            <a:ext cx="1491151" cy="718225"/>
          </a:xfrm>
          <a:prstGeom prst="rect">
            <a:avLst/>
          </a:prstGeom>
          <a:noFill/>
          <a:ln>
            <a:noFill/>
          </a:ln>
        </p:spPr>
      </p:pic>
      <p:sp>
        <p:nvSpPr>
          <p:cNvPr id="559" name="Google Shape;559;p44"/>
          <p:cNvSpPr txBox="1"/>
          <p:nvPr>
            <p:ph idx="4294967295" type="title"/>
          </p:nvPr>
        </p:nvSpPr>
        <p:spPr>
          <a:xfrm>
            <a:off x="715553" y="558150"/>
            <a:ext cx="76647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Axiomas de Probabilidad</a:t>
            </a:r>
            <a:endParaRPr b="1">
              <a:latin typeface="Poppins"/>
              <a:ea typeface="Poppins"/>
              <a:cs typeface="Poppins"/>
              <a:sym typeface="Poppins"/>
            </a:endParaRPr>
          </a:p>
        </p:txBody>
      </p:sp>
      <p:sp>
        <p:nvSpPr>
          <p:cNvPr id="560" name="Google Shape;560;p44"/>
          <p:cNvSpPr/>
          <p:nvPr/>
        </p:nvSpPr>
        <p:spPr>
          <a:xfrm>
            <a:off x="715560" y="403850"/>
            <a:ext cx="2050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Resultados de los…</a:t>
            </a:r>
            <a:endParaRPr sz="1100">
              <a:solidFill>
                <a:schemeClr val="dk2"/>
              </a:solidFill>
              <a:latin typeface="Poppins"/>
              <a:ea typeface="Poppins"/>
              <a:cs typeface="Poppins"/>
              <a:sym typeface="Poppins"/>
            </a:endParaRPr>
          </a:p>
        </p:txBody>
      </p:sp>
      <p:pic>
        <p:nvPicPr>
          <p:cNvPr id="561" name="Google Shape;561;p44"/>
          <p:cNvPicPr preferRelativeResize="0"/>
          <p:nvPr/>
        </p:nvPicPr>
        <p:blipFill>
          <a:blip r:embed="rId7">
            <a:alphaModFix/>
          </a:blip>
          <a:stretch>
            <a:fillRect/>
          </a:stretch>
        </p:blipFill>
        <p:spPr>
          <a:xfrm>
            <a:off x="5193150" y="2327400"/>
            <a:ext cx="4791398" cy="4039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65" name="Shape 565"/>
        <p:cNvGrpSpPr/>
        <p:nvPr/>
      </p:nvGrpSpPr>
      <p:grpSpPr>
        <a:xfrm>
          <a:off x="0" y="0"/>
          <a:ext cx="0" cy="0"/>
          <a:chOff x="0" y="0"/>
          <a:chExt cx="0" cy="0"/>
        </a:xfrm>
      </p:grpSpPr>
      <p:grpSp>
        <p:nvGrpSpPr>
          <p:cNvPr id="566" name="Google Shape;566;p45"/>
          <p:cNvGrpSpPr/>
          <p:nvPr/>
        </p:nvGrpSpPr>
        <p:grpSpPr>
          <a:xfrm>
            <a:off x="0" y="0"/>
            <a:ext cx="9144000" cy="5143500"/>
            <a:chOff x="0" y="0"/>
            <a:chExt cx="9144000" cy="5143500"/>
          </a:xfrm>
        </p:grpSpPr>
        <p:sp>
          <p:nvSpPr>
            <p:cNvPr id="567" name="Google Shape;567;p4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4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69" name="Google Shape;569;p45"/>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570" name="Google Shape;570;p45"/>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571" name="Google Shape;571;p4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576" name="Google Shape;576;p45"/>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577" name="Google Shape;577;p45"/>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578" name="Google Shape;578;p45"/>
          <p:cNvPicPr preferRelativeResize="0"/>
          <p:nvPr/>
        </p:nvPicPr>
        <p:blipFill rotWithShape="1">
          <a:blip r:embed="rId5">
            <a:alphaModFix/>
          </a:blip>
          <a:srcRect b="50359" l="14113" r="64434" t="24139"/>
          <a:stretch/>
        </p:blipFill>
        <p:spPr>
          <a:xfrm>
            <a:off x="1713800" y="2450675"/>
            <a:ext cx="1169802" cy="554401"/>
          </a:xfrm>
          <a:prstGeom prst="rect">
            <a:avLst/>
          </a:prstGeom>
          <a:noFill/>
          <a:ln>
            <a:noFill/>
          </a:ln>
        </p:spPr>
      </p:pic>
      <p:pic>
        <p:nvPicPr>
          <p:cNvPr id="579" name="Google Shape;579;p45"/>
          <p:cNvPicPr preferRelativeResize="0"/>
          <p:nvPr/>
        </p:nvPicPr>
        <p:blipFill>
          <a:blip r:embed="rId6">
            <a:alphaModFix/>
          </a:blip>
          <a:stretch>
            <a:fillRect/>
          </a:stretch>
        </p:blipFill>
        <p:spPr>
          <a:xfrm flipH="1">
            <a:off x="-748425" y="2534562"/>
            <a:ext cx="3184450" cy="2608925"/>
          </a:xfrm>
          <a:prstGeom prst="rect">
            <a:avLst/>
          </a:prstGeom>
          <a:noFill/>
          <a:ln>
            <a:noFill/>
          </a:ln>
        </p:spPr>
      </p:pic>
      <p:pic>
        <p:nvPicPr>
          <p:cNvPr id="580" name="Google Shape;580;p45"/>
          <p:cNvPicPr preferRelativeResize="0"/>
          <p:nvPr/>
        </p:nvPicPr>
        <p:blipFill rotWithShape="1">
          <a:blip r:embed="rId5">
            <a:alphaModFix/>
          </a:blip>
          <a:srcRect b="25047" l="28431" r="50116" t="49451"/>
          <a:stretch/>
        </p:blipFill>
        <p:spPr>
          <a:xfrm>
            <a:off x="2494925" y="3000975"/>
            <a:ext cx="1169802" cy="554401"/>
          </a:xfrm>
          <a:prstGeom prst="rect">
            <a:avLst/>
          </a:prstGeom>
          <a:noFill/>
          <a:ln>
            <a:noFill/>
          </a:ln>
        </p:spPr>
      </p:pic>
      <p:sp>
        <p:nvSpPr>
          <p:cNvPr id="581" name="Google Shape;581;p45"/>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{4♣, 5♣, 6♣}</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a:t>
            </a:r>
            <a:r>
              <a:rPr lang="es" sz="1400">
                <a:solidFill>
                  <a:srgbClr val="FF0000"/>
                </a:solidFill>
                <a:latin typeface="Poppins"/>
                <a:ea typeface="Poppins"/>
                <a:cs typeface="Poppins"/>
                <a:sym typeface="Poppins"/>
              </a:rPr>
              <a:t>6♥</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7♥</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8♥</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y B son mutuamente excluyentes</a:t>
            </a:r>
            <a:endParaRPr sz="1400">
              <a:latin typeface="Poppins"/>
              <a:ea typeface="Poppins"/>
              <a:cs typeface="Poppins"/>
              <a:sym typeface="Poppins"/>
            </a:endParaRPr>
          </a:p>
        </p:txBody>
      </p:sp>
      <p:pic>
        <p:nvPicPr>
          <p:cNvPr id="582" name="Google Shape;582;p45"/>
          <p:cNvPicPr preferRelativeResize="0"/>
          <p:nvPr/>
        </p:nvPicPr>
        <p:blipFill>
          <a:blip r:embed="rId7">
            <a:alphaModFix/>
          </a:blip>
          <a:stretch>
            <a:fillRect/>
          </a:stretch>
        </p:blipFill>
        <p:spPr>
          <a:xfrm>
            <a:off x="6432738" y="2811825"/>
            <a:ext cx="1797021" cy="554400"/>
          </a:xfrm>
          <a:prstGeom prst="rect">
            <a:avLst/>
          </a:prstGeom>
          <a:noFill/>
          <a:ln>
            <a:noFill/>
          </a:ln>
        </p:spPr>
      </p:pic>
      <p:sp>
        <p:nvSpPr>
          <p:cNvPr id="583" name="Google Shape;583;p45"/>
          <p:cNvSpPr/>
          <p:nvPr/>
        </p:nvSpPr>
        <p:spPr>
          <a:xfrm>
            <a:off x="7847100" y="2413475"/>
            <a:ext cx="1296900" cy="1558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3" name="Shape 83"/>
        <p:cNvGrpSpPr/>
        <p:nvPr/>
      </p:nvGrpSpPr>
      <p:grpSpPr>
        <a:xfrm>
          <a:off x="0" y="0"/>
          <a:ext cx="0" cy="0"/>
          <a:chOff x="0" y="0"/>
          <a:chExt cx="0" cy="0"/>
        </a:xfrm>
      </p:grpSpPr>
      <p:sp>
        <p:nvSpPr>
          <p:cNvPr id="84" name="Google Shape;84;p19"/>
          <p:cNvSpPr/>
          <p:nvPr/>
        </p:nvSpPr>
        <p:spPr>
          <a:xfrm>
            <a:off x="-44725" y="-55900"/>
            <a:ext cx="9188725" cy="519940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9"/>
          <p:cNvPicPr preferRelativeResize="0"/>
          <p:nvPr/>
        </p:nvPicPr>
        <p:blipFill>
          <a:blip r:embed="rId3">
            <a:alphaModFix/>
          </a:blip>
          <a:stretch>
            <a:fillRect/>
          </a:stretch>
        </p:blipFill>
        <p:spPr>
          <a:xfrm>
            <a:off x="-22362" y="-27950"/>
            <a:ext cx="9144000" cy="5143500"/>
          </a:xfrm>
          <a:prstGeom prst="rect">
            <a:avLst/>
          </a:prstGeom>
          <a:noFill/>
          <a:ln>
            <a:noFill/>
          </a:ln>
        </p:spPr>
      </p:pic>
      <p:sp>
        <p:nvSpPr>
          <p:cNvPr id="86" name="Google Shape;86;p19"/>
          <p:cNvSpPr/>
          <p:nvPr/>
        </p:nvSpPr>
        <p:spPr>
          <a:xfrm>
            <a:off x="266700" y="876300"/>
            <a:ext cx="8503800" cy="41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9"/>
          <p:cNvPicPr preferRelativeResize="0"/>
          <p:nvPr/>
        </p:nvPicPr>
        <p:blipFill>
          <a:blip r:embed="rId4">
            <a:alphaModFix/>
          </a:blip>
          <a:stretch>
            <a:fillRect/>
          </a:stretch>
        </p:blipFill>
        <p:spPr>
          <a:xfrm>
            <a:off x="2299376" y="702940"/>
            <a:ext cx="8856303" cy="5143501"/>
          </a:xfrm>
          <a:prstGeom prst="rect">
            <a:avLst/>
          </a:prstGeom>
          <a:noFill/>
          <a:ln>
            <a:noFill/>
          </a:ln>
        </p:spPr>
      </p:pic>
      <p:sp>
        <p:nvSpPr>
          <p:cNvPr id="88" name="Google Shape;88;p19"/>
          <p:cNvSpPr txBox="1"/>
          <p:nvPr>
            <p:ph idx="4294967295" type="title"/>
          </p:nvPr>
        </p:nvSpPr>
        <p:spPr>
          <a:xfrm>
            <a:off x="715560" y="558150"/>
            <a:ext cx="3201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Estructura</a:t>
            </a:r>
            <a:endParaRPr b="1">
              <a:latin typeface="Poppins"/>
              <a:ea typeface="Poppins"/>
              <a:cs typeface="Poppins"/>
              <a:sym typeface="Poppins"/>
            </a:endParaRPr>
          </a:p>
        </p:txBody>
      </p:sp>
      <p:sp>
        <p:nvSpPr>
          <p:cNvPr id="89" name="Google Shape;89;p19"/>
          <p:cNvSpPr/>
          <p:nvPr/>
        </p:nvSpPr>
        <p:spPr>
          <a:xfrm>
            <a:off x="715560" y="403850"/>
            <a:ext cx="2050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Sobre el módulo…</a:t>
            </a:r>
            <a:endParaRPr sz="1100">
              <a:solidFill>
                <a:schemeClr val="dk2"/>
              </a:solidFill>
              <a:latin typeface="Poppins"/>
              <a:ea typeface="Poppins"/>
              <a:cs typeface="Poppins"/>
              <a:sym typeface="Poppins"/>
            </a:endParaRPr>
          </a:p>
        </p:txBody>
      </p:sp>
      <p:sp>
        <p:nvSpPr>
          <p:cNvPr id="90" name="Google Shape;90;p19"/>
          <p:cNvSpPr/>
          <p:nvPr/>
        </p:nvSpPr>
        <p:spPr>
          <a:xfrm>
            <a:off x="587500" y="4091981"/>
            <a:ext cx="230400" cy="230400"/>
          </a:xfrm>
          <a:prstGeom prst="ellipse">
            <a:avLst/>
          </a:prstGeom>
          <a:solidFill>
            <a:srgbClr val="F01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txBox="1"/>
          <p:nvPr>
            <p:ph idx="4294967295" type="title"/>
          </p:nvPr>
        </p:nvSpPr>
        <p:spPr>
          <a:xfrm>
            <a:off x="861825" y="1621175"/>
            <a:ext cx="3360300" cy="306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18 y 27 de octubre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Álgebra Lineal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 y 8 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Optimización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13</a:t>
            </a:r>
            <a:r>
              <a:rPr b="1" lang="es" sz="1100">
                <a:solidFill>
                  <a:srgbClr val="1BBC9B"/>
                </a:solidFill>
                <a:latin typeface="Poppins"/>
                <a:ea typeface="Poppins"/>
                <a:cs typeface="Poppins"/>
                <a:sym typeface="Poppins"/>
              </a:rPr>
              <a:t> 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Probabilidad</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19 de marzo</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Matemáticas Discretas con Python</a:t>
            </a:r>
            <a:endParaRPr sz="1400">
              <a:latin typeface="Poppins"/>
              <a:ea typeface="Poppins"/>
              <a:cs typeface="Poppins"/>
              <a:sym typeface="Poppins"/>
            </a:endParaRPr>
          </a:p>
        </p:txBody>
      </p:sp>
      <p:sp>
        <p:nvSpPr>
          <p:cNvPr id="92" name="Google Shape;92;p19"/>
          <p:cNvSpPr/>
          <p:nvPr/>
        </p:nvSpPr>
        <p:spPr>
          <a:xfrm>
            <a:off x="587500" y="3324906"/>
            <a:ext cx="230400" cy="230400"/>
          </a:xfrm>
          <a:prstGeom prst="ellipse">
            <a:avLst/>
          </a:prstGeom>
          <a:solidFill>
            <a:srgbClr val="1AA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p:nvPr/>
        </p:nvSpPr>
        <p:spPr>
          <a:xfrm>
            <a:off x="587500" y="1790756"/>
            <a:ext cx="230400" cy="230400"/>
          </a:xfrm>
          <a:prstGeom prst="ellipse">
            <a:avLst/>
          </a:prstGeom>
          <a:solidFill>
            <a:srgbClr val="2286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a:off x="587500" y="2557831"/>
            <a:ext cx="230400" cy="230400"/>
          </a:xfrm>
          <a:prstGeom prst="ellipse">
            <a:avLst/>
          </a:prstGeom>
          <a:solidFill>
            <a:srgbClr val="842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a:off x="587500" y="3817625"/>
            <a:ext cx="35502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472550" y="3817625"/>
            <a:ext cx="28035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p:nvPr/>
        </p:nvSpPr>
        <p:spPr>
          <a:xfrm>
            <a:off x="472550" y="1452800"/>
            <a:ext cx="2803500" cy="1558500"/>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87" name="Shape 587"/>
        <p:cNvGrpSpPr/>
        <p:nvPr/>
      </p:nvGrpSpPr>
      <p:grpSpPr>
        <a:xfrm>
          <a:off x="0" y="0"/>
          <a:ext cx="0" cy="0"/>
          <a:chOff x="0" y="0"/>
          <a:chExt cx="0" cy="0"/>
        </a:xfrm>
      </p:grpSpPr>
      <p:grpSp>
        <p:nvGrpSpPr>
          <p:cNvPr id="588" name="Google Shape;588;p46"/>
          <p:cNvGrpSpPr/>
          <p:nvPr/>
        </p:nvGrpSpPr>
        <p:grpSpPr>
          <a:xfrm>
            <a:off x="0" y="0"/>
            <a:ext cx="9144000" cy="5143500"/>
            <a:chOff x="0" y="0"/>
            <a:chExt cx="9144000" cy="5143500"/>
          </a:xfrm>
        </p:grpSpPr>
        <p:sp>
          <p:nvSpPr>
            <p:cNvPr id="589" name="Google Shape;589;p4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4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91" name="Google Shape;591;p46"/>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592" name="Google Shape;592;p46"/>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593" name="Google Shape;593;p4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598" name="Google Shape;598;p46"/>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599" name="Google Shape;599;p46"/>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600" name="Google Shape;600;p46"/>
          <p:cNvPicPr preferRelativeResize="0"/>
          <p:nvPr/>
        </p:nvPicPr>
        <p:blipFill rotWithShape="1">
          <a:blip r:embed="rId5">
            <a:alphaModFix/>
          </a:blip>
          <a:srcRect b="50359" l="14113" r="64434" t="24139"/>
          <a:stretch/>
        </p:blipFill>
        <p:spPr>
          <a:xfrm>
            <a:off x="1713800" y="2450675"/>
            <a:ext cx="1169802" cy="554401"/>
          </a:xfrm>
          <a:prstGeom prst="rect">
            <a:avLst/>
          </a:prstGeom>
          <a:noFill/>
          <a:ln>
            <a:noFill/>
          </a:ln>
        </p:spPr>
      </p:pic>
      <p:pic>
        <p:nvPicPr>
          <p:cNvPr id="601" name="Google Shape;601;p46"/>
          <p:cNvPicPr preferRelativeResize="0"/>
          <p:nvPr/>
        </p:nvPicPr>
        <p:blipFill>
          <a:blip r:embed="rId6">
            <a:alphaModFix/>
          </a:blip>
          <a:stretch>
            <a:fillRect/>
          </a:stretch>
        </p:blipFill>
        <p:spPr>
          <a:xfrm flipH="1">
            <a:off x="-748425" y="2534562"/>
            <a:ext cx="3184450" cy="2608925"/>
          </a:xfrm>
          <a:prstGeom prst="rect">
            <a:avLst/>
          </a:prstGeom>
          <a:noFill/>
          <a:ln>
            <a:noFill/>
          </a:ln>
        </p:spPr>
      </p:pic>
      <p:pic>
        <p:nvPicPr>
          <p:cNvPr id="602" name="Google Shape;602;p46"/>
          <p:cNvPicPr preferRelativeResize="0"/>
          <p:nvPr/>
        </p:nvPicPr>
        <p:blipFill rotWithShape="1">
          <a:blip r:embed="rId5">
            <a:alphaModFix/>
          </a:blip>
          <a:srcRect b="25047" l="28431" r="50116" t="49451"/>
          <a:stretch/>
        </p:blipFill>
        <p:spPr>
          <a:xfrm>
            <a:off x="2494925" y="3000975"/>
            <a:ext cx="1169802" cy="554401"/>
          </a:xfrm>
          <a:prstGeom prst="rect">
            <a:avLst/>
          </a:prstGeom>
          <a:noFill/>
          <a:ln>
            <a:noFill/>
          </a:ln>
        </p:spPr>
      </p:pic>
      <p:sp>
        <p:nvSpPr>
          <p:cNvPr id="603" name="Google Shape;603;p46"/>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{4♣, 5♣, 6♣}</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a:t>
            </a:r>
            <a:r>
              <a:rPr lang="es" sz="1400">
                <a:solidFill>
                  <a:srgbClr val="FF0000"/>
                </a:solidFill>
                <a:latin typeface="Poppins"/>
                <a:ea typeface="Poppins"/>
                <a:cs typeface="Poppins"/>
                <a:sym typeface="Poppins"/>
              </a:rPr>
              <a:t>6♥</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7♥</a:t>
            </a:r>
            <a:r>
              <a:rPr lang="es" sz="1400">
                <a:latin typeface="Poppins"/>
                <a:ea typeface="Poppins"/>
                <a:cs typeface="Poppins"/>
                <a:sym typeface="Poppins"/>
              </a:rPr>
              <a:t>, </a:t>
            </a:r>
            <a:r>
              <a:rPr lang="es" sz="1400">
                <a:solidFill>
                  <a:srgbClr val="FF0000"/>
                </a:solidFill>
                <a:latin typeface="Poppins"/>
                <a:ea typeface="Poppins"/>
                <a:cs typeface="Poppins"/>
                <a:sym typeface="Poppins"/>
              </a:rPr>
              <a:t>8♥</a:t>
            </a:r>
            <a:r>
              <a:rPr lang="es" sz="1400">
                <a:latin typeface="Poppins"/>
                <a:ea typeface="Poppins"/>
                <a:cs typeface="Poppins"/>
                <a:sym typeface="Poppins"/>
              </a:rPr>
              <a:t>}</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y B son mutuamente excluyentes</a:t>
            </a:r>
            <a:endParaRPr sz="1400">
              <a:latin typeface="Poppins"/>
              <a:ea typeface="Poppins"/>
              <a:cs typeface="Poppins"/>
              <a:sym typeface="Poppins"/>
            </a:endParaRPr>
          </a:p>
        </p:txBody>
      </p:sp>
      <p:sp>
        <p:nvSpPr>
          <p:cNvPr id="604" name="Google Shape;604;p46"/>
          <p:cNvSpPr txBox="1"/>
          <p:nvPr>
            <p:ph idx="4294967295" type="title"/>
          </p:nvPr>
        </p:nvSpPr>
        <p:spPr>
          <a:xfrm>
            <a:off x="6346600" y="24506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605" name="Google Shape;605;p46"/>
          <p:cNvPicPr preferRelativeResize="0"/>
          <p:nvPr/>
        </p:nvPicPr>
        <p:blipFill>
          <a:blip r:embed="rId7">
            <a:alphaModFix/>
          </a:blip>
          <a:stretch>
            <a:fillRect/>
          </a:stretch>
        </p:blipFill>
        <p:spPr>
          <a:xfrm>
            <a:off x="6432738" y="2811825"/>
            <a:ext cx="1797021" cy="55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09" name="Shape 609"/>
        <p:cNvGrpSpPr/>
        <p:nvPr/>
      </p:nvGrpSpPr>
      <p:grpSpPr>
        <a:xfrm>
          <a:off x="0" y="0"/>
          <a:ext cx="0" cy="0"/>
          <a:chOff x="0" y="0"/>
          <a:chExt cx="0" cy="0"/>
        </a:xfrm>
      </p:grpSpPr>
      <p:grpSp>
        <p:nvGrpSpPr>
          <p:cNvPr id="610" name="Google Shape;610;p47"/>
          <p:cNvGrpSpPr/>
          <p:nvPr/>
        </p:nvGrpSpPr>
        <p:grpSpPr>
          <a:xfrm>
            <a:off x="0" y="0"/>
            <a:ext cx="9144000" cy="5143500"/>
            <a:chOff x="0" y="0"/>
            <a:chExt cx="9144000" cy="5143500"/>
          </a:xfrm>
        </p:grpSpPr>
        <p:sp>
          <p:nvSpPr>
            <p:cNvPr id="611" name="Google Shape;611;p4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4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13" name="Google Shape;613;p47"/>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614" name="Google Shape;614;p47"/>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615" name="Google Shape;615;p4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7"/>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620" name="Google Shape;620;p47"/>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621" name="Google Shape;621;p47"/>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622" name="Google Shape;622;p47"/>
          <p:cNvPicPr preferRelativeResize="0"/>
          <p:nvPr/>
        </p:nvPicPr>
        <p:blipFill rotWithShape="1">
          <a:blip r:embed="rId5">
            <a:alphaModFix/>
          </a:blip>
          <a:srcRect b="24991" l="0" r="7028" t="49506"/>
          <a:stretch/>
        </p:blipFill>
        <p:spPr>
          <a:xfrm>
            <a:off x="944300" y="3002227"/>
            <a:ext cx="5069926" cy="554401"/>
          </a:xfrm>
          <a:prstGeom prst="rect">
            <a:avLst/>
          </a:prstGeom>
          <a:noFill/>
          <a:ln>
            <a:noFill/>
          </a:ln>
        </p:spPr>
      </p:pic>
      <p:pic>
        <p:nvPicPr>
          <p:cNvPr id="623" name="Google Shape;623;p47"/>
          <p:cNvPicPr preferRelativeResize="0"/>
          <p:nvPr/>
        </p:nvPicPr>
        <p:blipFill rotWithShape="1">
          <a:blip r:embed="rId5">
            <a:alphaModFix/>
          </a:blip>
          <a:srcRect b="0" l="85909" r="7028" t="0"/>
          <a:stretch/>
        </p:blipFill>
        <p:spPr>
          <a:xfrm>
            <a:off x="5629160" y="1925925"/>
            <a:ext cx="385075" cy="2173974"/>
          </a:xfrm>
          <a:prstGeom prst="rect">
            <a:avLst/>
          </a:prstGeom>
          <a:noFill/>
          <a:ln>
            <a:noFill/>
          </a:ln>
        </p:spPr>
      </p:pic>
      <p:pic>
        <p:nvPicPr>
          <p:cNvPr id="624" name="Google Shape;624;p47"/>
          <p:cNvPicPr preferRelativeResize="0"/>
          <p:nvPr/>
        </p:nvPicPr>
        <p:blipFill rotWithShape="1">
          <a:blip r:embed="rId5">
            <a:alphaModFix/>
          </a:blip>
          <a:srcRect b="24523" l="85825" r="6810" t="50411"/>
          <a:stretch/>
        </p:blipFill>
        <p:spPr>
          <a:xfrm rot="1203">
            <a:off x="4189880" y="1413028"/>
            <a:ext cx="1097078" cy="1483692"/>
          </a:xfrm>
          <a:prstGeom prst="rect">
            <a:avLst/>
          </a:prstGeom>
          <a:noFill/>
          <a:ln>
            <a:noFill/>
          </a:ln>
        </p:spPr>
      </p:pic>
      <p:sp>
        <p:nvSpPr>
          <p:cNvPr id="625" name="Google Shape;625;p47"/>
          <p:cNvSpPr/>
          <p:nvPr/>
        </p:nvSpPr>
        <p:spPr>
          <a:xfrm>
            <a:off x="5618112" y="3021775"/>
            <a:ext cx="419400" cy="5544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7"/>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Corazones</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y B no son eventos mutuamente excluyentes</a:t>
            </a:r>
            <a:endParaRPr sz="1400">
              <a:latin typeface="Poppins"/>
              <a:ea typeface="Poppins"/>
              <a:cs typeface="Poppins"/>
              <a:sym typeface="Poppins"/>
            </a:endParaRPr>
          </a:p>
        </p:txBody>
      </p:sp>
      <p:pic>
        <p:nvPicPr>
          <p:cNvPr id="627" name="Google Shape;627;p47"/>
          <p:cNvPicPr preferRelativeResize="0"/>
          <p:nvPr/>
        </p:nvPicPr>
        <p:blipFill>
          <a:blip r:embed="rId6">
            <a:alphaModFix/>
          </a:blip>
          <a:stretch>
            <a:fillRect/>
          </a:stretch>
        </p:blipFill>
        <p:spPr>
          <a:xfrm flipH="1">
            <a:off x="-748425" y="2534562"/>
            <a:ext cx="3184450" cy="2608925"/>
          </a:xfrm>
          <a:prstGeom prst="rect">
            <a:avLst/>
          </a:prstGeom>
          <a:noFill/>
          <a:ln>
            <a:noFill/>
          </a:ln>
        </p:spPr>
      </p:pic>
      <p:pic>
        <p:nvPicPr>
          <p:cNvPr id="628" name="Google Shape;628;p47"/>
          <p:cNvPicPr preferRelativeResize="0"/>
          <p:nvPr/>
        </p:nvPicPr>
        <p:blipFill>
          <a:blip r:embed="rId7">
            <a:alphaModFix/>
          </a:blip>
          <a:stretch>
            <a:fillRect/>
          </a:stretch>
        </p:blipFill>
        <p:spPr>
          <a:xfrm>
            <a:off x="6432750" y="2811213"/>
            <a:ext cx="1797000" cy="555624"/>
          </a:xfrm>
          <a:prstGeom prst="rect">
            <a:avLst/>
          </a:prstGeom>
          <a:noFill/>
          <a:ln>
            <a:noFill/>
          </a:ln>
        </p:spPr>
      </p:pic>
      <p:sp>
        <p:nvSpPr>
          <p:cNvPr id="629" name="Google Shape;629;p47"/>
          <p:cNvSpPr/>
          <p:nvPr/>
        </p:nvSpPr>
        <p:spPr>
          <a:xfrm>
            <a:off x="7847100" y="2413475"/>
            <a:ext cx="1296900" cy="1558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33" name="Shape 633"/>
        <p:cNvGrpSpPr/>
        <p:nvPr/>
      </p:nvGrpSpPr>
      <p:grpSpPr>
        <a:xfrm>
          <a:off x="0" y="0"/>
          <a:ext cx="0" cy="0"/>
          <a:chOff x="0" y="0"/>
          <a:chExt cx="0" cy="0"/>
        </a:xfrm>
      </p:grpSpPr>
      <p:grpSp>
        <p:nvGrpSpPr>
          <p:cNvPr id="634" name="Google Shape;634;p48"/>
          <p:cNvGrpSpPr/>
          <p:nvPr/>
        </p:nvGrpSpPr>
        <p:grpSpPr>
          <a:xfrm>
            <a:off x="0" y="0"/>
            <a:ext cx="9144000" cy="5143500"/>
            <a:chOff x="0" y="0"/>
            <a:chExt cx="9144000" cy="5143500"/>
          </a:xfrm>
        </p:grpSpPr>
        <p:sp>
          <p:nvSpPr>
            <p:cNvPr id="635" name="Google Shape;635;p4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4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37" name="Google Shape;637;p48"/>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638" name="Google Shape;638;p48"/>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639" name="Google Shape;639;p4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8"/>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644" name="Google Shape;644;p48"/>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645" name="Google Shape;645;p48"/>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646" name="Google Shape;646;p48"/>
          <p:cNvPicPr preferRelativeResize="0"/>
          <p:nvPr/>
        </p:nvPicPr>
        <p:blipFill rotWithShape="1">
          <a:blip r:embed="rId5">
            <a:alphaModFix/>
          </a:blip>
          <a:srcRect b="24991" l="0" r="7028" t="49506"/>
          <a:stretch/>
        </p:blipFill>
        <p:spPr>
          <a:xfrm>
            <a:off x="944300" y="3002227"/>
            <a:ext cx="5069926" cy="554401"/>
          </a:xfrm>
          <a:prstGeom prst="rect">
            <a:avLst/>
          </a:prstGeom>
          <a:noFill/>
          <a:ln>
            <a:noFill/>
          </a:ln>
        </p:spPr>
      </p:pic>
      <p:pic>
        <p:nvPicPr>
          <p:cNvPr id="647" name="Google Shape;647;p48"/>
          <p:cNvPicPr preferRelativeResize="0"/>
          <p:nvPr/>
        </p:nvPicPr>
        <p:blipFill rotWithShape="1">
          <a:blip r:embed="rId5">
            <a:alphaModFix/>
          </a:blip>
          <a:srcRect b="0" l="85909" r="7028" t="0"/>
          <a:stretch/>
        </p:blipFill>
        <p:spPr>
          <a:xfrm>
            <a:off x="5629160" y="1925925"/>
            <a:ext cx="385075" cy="2173974"/>
          </a:xfrm>
          <a:prstGeom prst="rect">
            <a:avLst/>
          </a:prstGeom>
          <a:noFill/>
          <a:ln>
            <a:noFill/>
          </a:ln>
        </p:spPr>
      </p:pic>
      <p:pic>
        <p:nvPicPr>
          <p:cNvPr id="648" name="Google Shape;648;p48"/>
          <p:cNvPicPr preferRelativeResize="0"/>
          <p:nvPr/>
        </p:nvPicPr>
        <p:blipFill rotWithShape="1">
          <a:blip r:embed="rId5">
            <a:alphaModFix/>
          </a:blip>
          <a:srcRect b="24523" l="85825" r="6810" t="50411"/>
          <a:stretch/>
        </p:blipFill>
        <p:spPr>
          <a:xfrm rot="1203">
            <a:off x="4189880" y="1413028"/>
            <a:ext cx="1097078" cy="1483692"/>
          </a:xfrm>
          <a:prstGeom prst="rect">
            <a:avLst/>
          </a:prstGeom>
          <a:noFill/>
          <a:ln>
            <a:noFill/>
          </a:ln>
        </p:spPr>
      </p:pic>
      <p:sp>
        <p:nvSpPr>
          <p:cNvPr id="649" name="Google Shape;649;p48"/>
          <p:cNvSpPr/>
          <p:nvPr/>
        </p:nvSpPr>
        <p:spPr>
          <a:xfrm>
            <a:off x="5618112" y="3021775"/>
            <a:ext cx="419400" cy="5544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Corazones</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y B no son eventos mutuamente excluyentes</a:t>
            </a:r>
            <a:endParaRPr sz="1400">
              <a:latin typeface="Poppins"/>
              <a:ea typeface="Poppins"/>
              <a:cs typeface="Poppins"/>
              <a:sym typeface="Poppins"/>
            </a:endParaRPr>
          </a:p>
        </p:txBody>
      </p:sp>
      <p:pic>
        <p:nvPicPr>
          <p:cNvPr id="651" name="Google Shape;651;p48"/>
          <p:cNvPicPr preferRelativeResize="0"/>
          <p:nvPr/>
        </p:nvPicPr>
        <p:blipFill>
          <a:blip r:embed="rId6">
            <a:alphaModFix/>
          </a:blip>
          <a:stretch>
            <a:fillRect/>
          </a:stretch>
        </p:blipFill>
        <p:spPr>
          <a:xfrm flipH="1">
            <a:off x="-748425" y="2534562"/>
            <a:ext cx="3184450" cy="2608925"/>
          </a:xfrm>
          <a:prstGeom prst="rect">
            <a:avLst/>
          </a:prstGeom>
          <a:noFill/>
          <a:ln>
            <a:noFill/>
          </a:ln>
        </p:spPr>
      </p:pic>
      <p:pic>
        <p:nvPicPr>
          <p:cNvPr id="652" name="Google Shape;652;p48"/>
          <p:cNvPicPr preferRelativeResize="0"/>
          <p:nvPr/>
        </p:nvPicPr>
        <p:blipFill>
          <a:blip r:embed="rId7">
            <a:alphaModFix/>
          </a:blip>
          <a:stretch>
            <a:fillRect/>
          </a:stretch>
        </p:blipFill>
        <p:spPr>
          <a:xfrm>
            <a:off x="6432750" y="2811213"/>
            <a:ext cx="1797000" cy="5556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56" name="Shape 656"/>
        <p:cNvGrpSpPr/>
        <p:nvPr/>
      </p:nvGrpSpPr>
      <p:grpSpPr>
        <a:xfrm>
          <a:off x="0" y="0"/>
          <a:ext cx="0" cy="0"/>
          <a:chOff x="0" y="0"/>
          <a:chExt cx="0" cy="0"/>
        </a:xfrm>
      </p:grpSpPr>
      <p:grpSp>
        <p:nvGrpSpPr>
          <p:cNvPr id="657" name="Google Shape;657;p49"/>
          <p:cNvGrpSpPr/>
          <p:nvPr/>
        </p:nvGrpSpPr>
        <p:grpSpPr>
          <a:xfrm>
            <a:off x="0" y="0"/>
            <a:ext cx="9144000" cy="5143500"/>
            <a:chOff x="0" y="0"/>
            <a:chExt cx="9144000" cy="5143500"/>
          </a:xfrm>
        </p:grpSpPr>
        <p:sp>
          <p:nvSpPr>
            <p:cNvPr id="658" name="Google Shape;658;p4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4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60" name="Google Shape;660;p49"/>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661" name="Google Shape;661;p49"/>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Son eventos que no tienen elementos en común</a:t>
            </a:r>
            <a:endParaRPr b="1" sz="1400">
              <a:solidFill>
                <a:srgbClr val="1BBC9B"/>
              </a:solidFill>
              <a:latin typeface="Poppins"/>
              <a:ea typeface="Poppins"/>
              <a:cs typeface="Poppins"/>
              <a:sym typeface="Poppins"/>
            </a:endParaRPr>
          </a:p>
        </p:txBody>
      </p:sp>
      <p:sp>
        <p:nvSpPr>
          <p:cNvPr id="662" name="Google Shape;662;p4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667" name="Google Shape;667;p49"/>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Mutuamente Excluyentes</a:t>
            </a:r>
            <a:endParaRPr b="1" sz="1400">
              <a:solidFill>
                <a:srgbClr val="8426C9"/>
              </a:solidFill>
              <a:latin typeface="Poppins"/>
              <a:ea typeface="Poppins"/>
              <a:cs typeface="Poppins"/>
              <a:sym typeface="Poppins"/>
            </a:endParaRPr>
          </a:p>
        </p:txBody>
      </p:sp>
      <p:pic>
        <p:nvPicPr>
          <p:cNvPr id="668" name="Google Shape;668;p49"/>
          <p:cNvPicPr preferRelativeResize="0"/>
          <p:nvPr/>
        </p:nvPicPr>
        <p:blipFill>
          <a:blip r:embed="rId4">
            <a:alphaModFix/>
          </a:blip>
          <a:stretch>
            <a:fillRect/>
          </a:stretch>
        </p:blipFill>
        <p:spPr>
          <a:xfrm>
            <a:off x="779328" y="1230953"/>
            <a:ext cx="5399880" cy="3563935"/>
          </a:xfrm>
          <a:prstGeom prst="rect">
            <a:avLst/>
          </a:prstGeom>
          <a:noFill/>
          <a:ln>
            <a:noFill/>
          </a:ln>
        </p:spPr>
      </p:pic>
      <p:pic>
        <p:nvPicPr>
          <p:cNvPr id="669" name="Google Shape;669;p49"/>
          <p:cNvPicPr preferRelativeResize="0"/>
          <p:nvPr/>
        </p:nvPicPr>
        <p:blipFill rotWithShape="1">
          <a:blip r:embed="rId5">
            <a:alphaModFix/>
          </a:blip>
          <a:srcRect b="24991" l="0" r="7028" t="49506"/>
          <a:stretch/>
        </p:blipFill>
        <p:spPr>
          <a:xfrm>
            <a:off x="944300" y="3002227"/>
            <a:ext cx="5069926" cy="554401"/>
          </a:xfrm>
          <a:prstGeom prst="rect">
            <a:avLst/>
          </a:prstGeom>
          <a:noFill/>
          <a:ln>
            <a:noFill/>
          </a:ln>
        </p:spPr>
      </p:pic>
      <p:pic>
        <p:nvPicPr>
          <p:cNvPr id="670" name="Google Shape;670;p49"/>
          <p:cNvPicPr preferRelativeResize="0"/>
          <p:nvPr/>
        </p:nvPicPr>
        <p:blipFill rotWithShape="1">
          <a:blip r:embed="rId5">
            <a:alphaModFix/>
          </a:blip>
          <a:srcRect b="0" l="85909" r="7028" t="0"/>
          <a:stretch/>
        </p:blipFill>
        <p:spPr>
          <a:xfrm>
            <a:off x="5629160" y="1925925"/>
            <a:ext cx="385075" cy="2173974"/>
          </a:xfrm>
          <a:prstGeom prst="rect">
            <a:avLst/>
          </a:prstGeom>
          <a:noFill/>
          <a:ln>
            <a:noFill/>
          </a:ln>
        </p:spPr>
      </p:pic>
      <p:pic>
        <p:nvPicPr>
          <p:cNvPr id="671" name="Google Shape;671;p49"/>
          <p:cNvPicPr preferRelativeResize="0"/>
          <p:nvPr/>
        </p:nvPicPr>
        <p:blipFill rotWithShape="1">
          <a:blip r:embed="rId5">
            <a:alphaModFix/>
          </a:blip>
          <a:srcRect b="24523" l="85825" r="6810" t="50411"/>
          <a:stretch/>
        </p:blipFill>
        <p:spPr>
          <a:xfrm rot="1203">
            <a:off x="4189880" y="1413028"/>
            <a:ext cx="1097078" cy="1483692"/>
          </a:xfrm>
          <a:prstGeom prst="rect">
            <a:avLst/>
          </a:prstGeom>
          <a:noFill/>
          <a:ln>
            <a:noFill/>
          </a:ln>
        </p:spPr>
      </p:pic>
      <p:sp>
        <p:nvSpPr>
          <p:cNvPr id="672" name="Google Shape;672;p49"/>
          <p:cNvSpPr/>
          <p:nvPr/>
        </p:nvSpPr>
        <p:spPr>
          <a:xfrm>
            <a:off x="5618112" y="3021775"/>
            <a:ext cx="419400" cy="5544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txBox="1"/>
          <p:nvPr>
            <p:ph idx="4294967295" type="title"/>
          </p:nvPr>
        </p:nvSpPr>
        <p:spPr>
          <a:xfrm>
            <a:off x="6346600" y="907975"/>
            <a:ext cx="2472600" cy="1484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 As’ de la baraja</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B: Corazones</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y B no son eventos mutuamente excluyentes</a:t>
            </a:r>
            <a:endParaRPr sz="1400">
              <a:latin typeface="Poppins"/>
              <a:ea typeface="Poppins"/>
              <a:cs typeface="Poppins"/>
              <a:sym typeface="Poppins"/>
            </a:endParaRPr>
          </a:p>
        </p:txBody>
      </p:sp>
      <p:pic>
        <p:nvPicPr>
          <p:cNvPr id="674" name="Google Shape;674;p49"/>
          <p:cNvPicPr preferRelativeResize="0"/>
          <p:nvPr/>
        </p:nvPicPr>
        <p:blipFill>
          <a:blip r:embed="rId6">
            <a:alphaModFix/>
          </a:blip>
          <a:stretch>
            <a:fillRect/>
          </a:stretch>
        </p:blipFill>
        <p:spPr>
          <a:xfrm flipH="1">
            <a:off x="-748425" y="2534562"/>
            <a:ext cx="3184450" cy="2608925"/>
          </a:xfrm>
          <a:prstGeom prst="rect">
            <a:avLst/>
          </a:prstGeom>
          <a:noFill/>
          <a:ln>
            <a:noFill/>
          </a:ln>
        </p:spPr>
      </p:pic>
      <p:pic>
        <p:nvPicPr>
          <p:cNvPr id="675" name="Google Shape;675;p49"/>
          <p:cNvPicPr preferRelativeResize="0"/>
          <p:nvPr/>
        </p:nvPicPr>
        <p:blipFill>
          <a:blip r:embed="rId7">
            <a:alphaModFix/>
          </a:blip>
          <a:stretch>
            <a:fillRect/>
          </a:stretch>
        </p:blipFill>
        <p:spPr>
          <a:xfrm>
            <a:off x="6432750" y="2811213"/>
            <a:ext cx="1797000" cy="555624"/>
          </a:xfrm>
          <a:prstGeom prst="rect">
            <a:avLst/>
          </a:prstGeom>
          <a:noFill/>
          <a:ln>
            <a:noFill/>
          </a:ln>
        </p:spPr>
      </p:pic>
      <p:cxnSp>
        <p:nvCxnSpPr>
          <p:cNvPr id="676" name="Google Shape;676;p49"/>
          <p:cNvCxnSpPr/>
          <p:nvPr/>
        </p:nvCxnSpPr>
        <p:spPr>
          <a:xfrm flipH="1" rot="10800000">
            <a:off x="7920800" y="2790550"/>
            <a:ext cx="325800" cy="242400"/>
          </a:xfrm>
          <a:prstGeom prst="straightConnector1">
            <a:avLst/>
          </a:prstGeom>
          <a:noFill/>
          <a:ln cap="flat" cmpd="sng" w="28575">
            <a:solidFill>
              <a:srgbClr val="FF5BC4"/>
            </a:solidFill>
            <a:prstDash val="solid"/>
            <a:round/>
            <a:headEnd len="med" w="med" type="none"/>
            <a:tailEnd len="med" w="med" type="none"/>
          </a:ln>
        </p:spPr>
      </p:cxnSp>
      <p:sp>
        <p:nvSpPr>
          <p:cNvPr id="677" name="Google Shape;677;p49"/>
          <p:cNvSpPr txBox="1"/>
          <p:nvPr>
            <p:ph idx="4294967295" type="title"/>
          </p:nvPr>
        </p:nvSpPr>
        <p:spPr>
          <a:xfrm>
            <a:off x="7738400" y="2584675"/>
            <a:ext cx="690600" cy="3621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16</a:t>
            </a:r>
            <a:endParaRPr b="1" sz="1400">
              <a:solidFill>
                <a:srgbClr val="FF5BC4"/>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0"/>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Teorema de Bayes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86" name="Shape 686"/>
        <p:cNvGrpSpPr/>
        <p:nvPr/>
      </p:nvGrpSpPr>
      <p:grpSpPr>
        <a:xfrm>
          <a:off x="0" y="0"/>
          <a:ext cx="0" cy="0"/>
          <a:chOff x="0" y="0"/>
          <a:chExt cx="0" cy="0"/>
        </a:xfrm>
      </p:grpSpPr>
      <p:grpSp>
        <p:nvGrpSpPr>
          <p:cNvPr id="687" name="Google Shape;687;p51"/>
          <p:cNvGrpSpPr/>
          <p:nvPr/>
        </p:nvGrpSpPr>
        <p:grpSpPr>
          <a:xfrm>
            <a:off x="0" y="0"/>
            <a:ext cx="9144000" cy="5143500"/>
            <a:chOff x="0" y="0"/>
            <a:chExt cx="9144000" cy="5143500"/>
          </a:xfrm>
        </p:grpSpPr>
        <p:sp>
          <p:nvSpPr>
            <p:cNvPr id="688" name="Google Shape;688;p5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9" name="Google Shape;689;p5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90" name="Google Shape;690;p51"/>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a:t>
            </a:r>
            <a:endParaRPr sz="1100">
              <a:solidFill>
                <a:schemeClr val="dk2"/>
              </a:solidFill>
              <a:latin typeface="Poppins"/>
              <a:ea typeface="Poppins"/>
              <a:cs typeface="Poppins"/>
              <a:sym typeface="Poppins"/>
            </a:endParaRPr>
          </a:p>
        </p:txBody>
      </p:sp>
      <p:sp>
        <p:nvSpPr>
          <p:cNvPr id="691" name="Google Shape;691;p51"/>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Si la siguiente ecuación se cumple</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Si A y B no son eventos independientes se dice que son eventos dependientes.</a:t>
            </a:r>
            <a:endParaRPr sz="1400">
              <a:latin typeface="Poppins"/>
              <a:ea typeface="Poppins"/>
              <a:cs typeface="Poppins"/>
              <a:sym typeface="Poppins"/>
            </a:endParaRPr>
          </a:p>
        </p:txBody>
      </p:sp>
      <p:sp>
        <p:nvSpPr>
          <p:cNvPr id="692" name="Google Shape;692;p5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4" name="Google Shape;694;p51"/>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695" name="Google Shape;695;p5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1"/>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698" name="Google Shape;698;p51"/>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Eventos independientes</a:t>
            </a:r>
            <a:endParaRPr b="1" sz="1400">
              <a:solidFill>
                <a:srgbClr val="8426C9"/>
              </a:solidFill>
              <a:latin typeface="Poppins"/>
              <a:ea typeface="Poppins"/>
              <a:cs typeface="Poppins"/>
              <a:sym typeface="Poppins"/>
            </a:endParaRPr>
          </a:p>
        </p:txBody>
      </p:sp>
      <p:pic>
        <p:nvPicPr>
          <p:cNvPr id="699" name="Google Shape;699;p51"/>
          <p:cNvPicPr preferRelativeResize="0"/>
          <p:nvPr/>
        </p:nvPicPr>
        <p:blipFill rotWithShape="1">
          <a:blip r:embed="rId5">
            <a:alphaModFix/>
          </a:blip>
          <a:srcRect b="2846" l="0" r="0" t="0"/>
          <a:stretch/>
        </p:blipFill>
        <p:spPr>
          <a:xfrm>
            <a:off x="1191850" y="2533750"/>
            <a:ext cx="2863700" cy="264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03" name="Shape 703"/>
        <p:cNvGrpSpPr/>
        <p:nvPr/>
      </p:nvGrpSpPr>
      <p:grpSpPr>
        <a:xfrm>
          <a:off x="0" y="0"/>
          <a:ext cx="0" cy="0"/>
          <a:chOff x="0" y="0"/>
          <a:chExt cx="0" cy="0"/>
        </a:xfrm>
      </p:grpSpPr>
      <p:grpSp>
        <p:nvGrpSpPr>
          <p:cNvPr id="704" name="Google Shape;704;p52"/>
          <p:cNvGrpSpPr/>
          <p:nvPr/>
        </p:nvGrpSpPr>
        <p:grpSpPr>
          <a:xfrm>
            <a:off x="0" y="0"/>
            <a:ext cx="9144000" cy="5143500"/>
            <a:chOff x="0" y="0"/>
            <a:chExt cx="9144000" cy="5143500"/>
          </a:xfrm>
        </p:grpSpPr>
        <p:sp>
          <p:nvSpPr>
            <p:cNvPr id="705" name="Google Shape;705;p5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5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07" name="Google Shape;707;p52"/>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a:t>
            </a:r>
            <a:endParaRPr sz="1100">
              <a:solidFill>
                <a:schemeClr val="dk2"/>
              </a:solidFill>
              <a:latin typeface="Poppins"/>
              <a:ea typeface="Poppins"/>
              <a:cs typeface="Poppins"/>
              <a:sym typeface="Poppins"/>
            </a:endParaRPr>
          </a:p>
        </p:txBody>
      </p:sp>
      <p:sp>
        <p:nvSpPr>
          <p:cNvPr id="708" name="Google Shape;708;p52"/>
          <p:cNvSpPr txBox="1"/>
          <p:nvPr>
            <p:ph idx="4294967295" type="title"/>
          </p:nvPr>
        </p:nvSpPr>
        <p:spPr>
          <a:xfrm>
            <a:off x="715550" y="1683658"/>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rPr lang="es" sz="1400">
                <a:latin typeface="Poppins"/>
                <a:ea typeface="Poppins"/>
                <a:cs typeface="Poppins"/>
                <a:sym typeface="Poppins"/>
              </a:rPr>
              <a:t>probabilidad a posteriori.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Clr>
                <a:schemeClr val="dk1"/>
              </a:buClr>
              <a:buSzPts val="1100"/>
              <a:buFont typeface="Arial"/>
              <a:buNone/>
            </a:pPr>
            <a:r>
              <a:rPr lang="es" sz="1400">
                <a:latin typeface="Poppins"/>
                <a:ea typeface="Poppins"/>
                <a:cs typeface="Poppins"/>
                <a:sym typeface="Poppins"/>
              </a:rPr>
              <a:t>probabilidad condicional del evento B dado el evento Ai.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probabilidad a priori</a:t>
            </a:r>
            <a:endParaRPr sz="1400">
              <a:latin typeface="Poppins"/>
              <a:ea typeface="Poppins"/>
              <a:cs typeface="Poppins"/>
              <a:sym typeface="Poppins"/>
            </a:endParaRPr>
          </a:p>
        </p:txBody>
      </p:sp>
      <p:sp>
        <p:nvSpPr>
          <p:cNvPr id="709" name="Google Shape;709;p5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1" name="Google Shape;711;p52"/>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712" name="Google Shape;712;p5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El Teorema de Bayes</a:t>
            </a:r>
            <a:endParaRPr b="1">
              <a:latin typeface="Poppins"/>
              <a:ea typeface="Poppins"/>
              <a:cs typeface="Poppins"/>
              <a:sym typeface="Poppins"/>
            </a:endParaRPr>
          </a:p>
        </p:txBody>
      </p:sp>
      <p:sp>
        <p:nvSpPr>
          <p:cNvPr id="715" name="Google Shape;715;p52"/>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Teorema de Bayes</a:t>
            </a:r>
            <a:endParaRPr b="1" sz="1400">
              <a:solidFill>
                <a:srgbClr val="8426C9"/>
              </a:solidFill>
              <a:latin typeface="Poppins"/>
              <a:ea typeface="Poppins"/>
              <a:cs typeface="Poppins"/>
              <a:sym typeface="Poppins"/>
            </a:endParaRPr>
          </a:p>
        </p:txBody>
      </p:sp>
      <p:pic>
        <p:nvPicPr>
          <p:cNvPr id="716" name="Google Shape;716;p52"/>
          <p:cNvPicPr preferRelativeResize="0"/>
          <p:nvPr/>
        </p:nvPicPr>
        <p:blipFill rotWithShape="1">
          <a:blip r:embed="rId5">
            <a:alphaModFix/>
          </a:blip>
          <a:srcRect b="35254" l="2110" r="1975" t="29295"/>
          <a:stretch/>
        </p:blipFill>
        <p:spPr>
          <a:xfrm>
            <a:off x="1608650" y="1507638"/>
            <a:ext cx="2398799" cy="759000"/>
          </a:xfrm>
          <a:prstGeom prst="rect">
            <a:avLst/>
          </a:prstGeom>
          <a:noFill/>
          <a:ln>
            <a:noFill/>
          </a:ln>
        </p:spPr>
      </p:pic>
      <p:pic>
        <p:nvPicPr>
          <p:cNvPr id="717" name="Google Shape;717;p52"/>
          <p:cNvPicPr preferRelativeResize="0"/>
          <p:nvPr/>
        </p:nvPicPr>
        <p:blipFill rotWithShape="1">
          <a:blip r:embed="rId5">
            <a:alphaModFix/>
          </a:blip>
          <a:srcRect b="7896" l="14664" r="12740" t="68746"/>
          <a:stretch/>
        </p:blipFill>
        <p:spPr>
          <a:xfrm>
            <a:off x="5328050" y="1637100"/>
            <a:ext cx="1815699" cy="500076"/>
          </a:xfrm>
          <a:prstGeom prst="rect">
            <a:avLst/>
          </a:prstGeom>
          <a:noFill/>
          <a:ln>
            <a:noFill/>
          </a:ln>
        </p:spPr>
      </p:pic>
      <p:pic>
        <p:nvPicPr>
          <p:cNvPr id="718" name="Google Shape;718;p52"/>
          <p:cNvPicPr preferRelativeResize="0"/>
          <p:nvPr/>
        </p:nvPicPr>
        <p:blipFill rotWithShape="1">
          <a:blip r:embed="rId6">
            <a:alphaModFix/>
          </a:blip>
          <a:srcRect b="0" l="0" r="0" t="3697"/>
          <a:stretch/>
        </p:blipFill>
        <p:spPr>
          <a:xfrm>
            <a:off x="781381" y="4271353"/>
            <a:ext cx="507749" cy="192894"/>
          </a:xfrm>
          <a:prstGeom prst="rect">
            <a:avLst/>
          </a:prstGeom>
          <a:noFill/>
          <a:ln>
            <a:noFill/>
          </a:ln>
        </p:spPr>
      </p:pic>
      <p:pic>
        <p:nvPicPr>
          <p:cNvPr id="719" name="Google Shape;719;p52"/>
          <p:cNvPicPr preferRelativeResize="0"/>
          <p:nvPr/>
        </p:nvPicPr>
        <p:blipFill>
          <a:blip r:embed="rId7">
            <a:alphaModFix/>
          </a:blip>
          <a:stretch>
            <a:fillRect/>
          </a:stretch>
        </p:blipFill>
        <p:spPr>
          <a:xfrm>
            <a:off x="781381" y="3291733"/>
            <a:ext cx="714369" cy="200313"/>
          </a:xfrm>
          <a:prstGeom prst="rect">
            <a:avLst/>
          </a:prstGeom>
          <a:noFill/>
          <a:ln>
            <a:noFill/>
          </a:ln>
        </p:spPr>
      </p:pic>
      <p:pic>
        <p:nvPicPr>
          <p:cNvPr id="720" name="Google Shape;720;p52"/>
          <p:cNvPicPr preferRelativeResize="0"/>
          <p:nvPr/>
        </p:nvPicPr>
        <p:blipFill>
          <a:blip r:embed="rId8">
            <a:alphaModFix/>
          </a:blip>
          <a:stretch>
            <a:fillRect/>
          </a:stretch>
        </p:blipFill>
        <p:spPr>
          <a:xfrm>
            <a:off x="781375" y="2639033"/>
            <a:ext cx="695203" cy="2003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24" name="Shape 724"/>
        <p:cNvGrpSpPr/>
        <p:nvPr/>
      </p:nvGrpSpPr>
      <p:grpSpPr>
        <a:xfrm>
          <a:off x="0" y="0"/>
          <a:ext cx="0" cy="0"/>
          <a:chOff x="0" y="0"/>
          <a:chExt cx="0" cy="0"/>
        </a:xfrm>
      </p:grpSpPr>
      <p:grpSp>
        <p:nvGrpSpPr>
          <p:cNvPr id="725" name="Google Shape;725;p53"/>
          <p:cNvGrpSpPr/>
          <p:nvPr/>
        </p:nvGrpSpPr>
        <p:grpSpPr>
          <a:xfrm>
            <a:off x="0" y="0"/>
            <a:ext cx="9144000" cy="5143500"/>
            <a:chOff x="0" y="0"/>
            <a:chExt cx="9144000" cy="5143500"/>
          </a:xfrm>
        </p:grpSpPr>
        <p:sp>
          <p:nvSpPr>
            <p:cNvPr id="726" name="Google Shape;726;p5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5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28" name="Google Shape;728;p53"/>
          <p:cNvSpPr txBox="1"/>
          <p:nvPr>
            <p:ph idx="4294967295" type="title"/>
          </p:nvPr>
        </p:nvSpPr>
        <p:spPr>
          <a:xfrm>
            <a:off x="810950" y="1226250"/>
            <a:ext cx="46212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200">
                <a:latin typeface="Poppins"/>
                <a:ea typeface="Poppins"/>
                <a:cs typeface="Poppins"/>
                <a:sym typeface="Poppins"/>
              </a:rPr>
              <a:t>Una tienda de electrónica vende tres marcas de televisores: X, Y, Z. Se estima que el 20% de las ventas son televisores de la marca X, el 50% de la marca Y y el 30% de la marca Z. El 5% de los televisores de la marca X son defectuosos, el 3% de los televisores de la marca Y son defectuosos y el 4% de los televisores de la marca Z son defectuosos. Dado un televisor defectuoso, ¿cuál es la probabilidad de que sea de la marca de televisores Z?</a:t>
            </a:r>
            <a:endParaRPr sz="12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729" name="Google Shape;729;p53"/>
          <p:cNvSpPr txBox="1"/>
          <p:nvPr>
            <p:ph idx="4294967295" type="title"/>
          </p:nvPr>
        </p:nvSpPr>
        <p:spPr>
          <a:xfrm>
            <a:off x="715552" y="196125"/>
            <a:ext cx="7260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Ejemplo</a:t>
            </a:r>
            <a:endParaRPr b="1">
              <a:latin typeface="Poppins"/>
              <a:ea typeface="Poppins"/>
              <a:cs typeface="Poppins"/>
              <a:sym typeface="Poppins"/>
            </a:endParaRPr>
          </a:p>
        </p:txBody>
      </p:sp>
      <p:grpSp>
        <p:nvGrpSpPr>
          <p:cNvPr id="730" name="Google Shape;730;p53"/>
          <p:cNvGrpSpPr/>
          <p:nvPr/>
        </p:nvGrpSpPr>
        <p:grpSpPr>
          <a:xfrm>
            <a:off x="6543675" y="4343400"/>
            <a:ext cx="2714775" cy="839694"/>
            <a:chOff x="6543675" y="4343400"/>
            <a:chExt cx="2714775" cy="839694"/>
          </a:xfrm>
        </p:grpSpPr>
        <p:sp>
          <p:nvSpPr>
            <p:cNvPr id="731" name="Google Shape;731;p5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5" name="Google Shape;735;p53"/>
          <p:cNvPicPr preferRelativeResize="0"/>
          <p:nvPr/>
        </p:nvPicPr>
        <p:blipFill>
          <a:blip r:embed="rId4">
            <a:alphaModFix/>
          </a:blip>
          <a:stretch>
            <a:fillRect/>
          </a:stretch>
        </p:blipFill>
        <p:spPr>
          <a:xfrm>
            <a:off x="1604637" y="3411800"/>
            <a:ext cx="2434123" cy="1807901"/>
          </a:xfrm>
          <a:prstGeom prst="rect">
            <a:avLst/>
          </a:prstGeom>
          <a:noFill/>
          <a:ln>
            <a:noFill/>
          </a:ln>
        </p:spPr>
      </p:pic>
      <p:pic>
        <p:nvPicPr>
          <p:cNvPr id="736" name="Google Shape;736;p53"/>
          <p:cNvPicPr preferRelativeResize="0"/>
          <p:nvPr/>
        </p:nvPicPr>
        <p:blipFill rotWithShape="1">
          <a:blip r:embed="rId5">
            <a:alphaModFix/>
          </a:blip>
          <a:srcRect b="14726" l="0" r="17067" t="0"/>
          <a:stretch/>
        </p:blipFill>
        <p:spPr>
          <a:xfrm>
            <a:off x="2754024" y="3745125"/>
            <a:ext cx="1091250" cy="1046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4"/>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Distribuciones y Densidades de Probabilidad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45" name="Shape 745"/>
        <p:cNvGrpSpPr/>
        <p:nvPr/>
      </p:nvGrpSpPr>
      <p:grpSpPr>
        <a:xfrm>
          <a:off x="0" y="0"/>
          <a:ext cx="0" cy="0"/>
          <a:chOff x="0" y="0"/>
          <a:chExt cx="0" cy="0"/>
        </a:xfrm>
      </p:grpSpPr>
      <p:grpSp>
        <p:nvGrpSpPr>
          <p:cNvPr id="746" name="Google Shape;746;p55"/>
          <p:cNvGrpSpPr/>
          <p:nvPr/>
        </p:nvGrpSpPr>
        <p:grpSpPr>
          <a:xfrm>
            <a:off x="0" y="0"/>
            <a:ext cx="9144000" cy="5143500"/>
            <a:chOff x="0" y="0"/>
            <a:chExt cx="9144000" cy="5143500"/>
          </a:xfrm>
        </p:grpSpPr>
        <p:sp>
          <p:nvSpPr>
            <p:cNvPr id="747" name="Google Shape;747;p5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5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49" name="Google Shape;749;p55"/>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750" name="Google Shape;750;p55"/>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Se dice que X es una variable aleatoria si es posible asignarle un valor de probabilidad a que ocurra X.</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Este valor está dado por una función llamada f(x)</a:t>
            </a:r>
            <a:endParaRPr sz="1400">
              <a:latin typeface="Poppins"/>
              <a:ea typeface="Poppins"/>
              <a:cs typeface="Poppins"/>
              <a:sym typeface="Poppins"/>
            </a:endParaRPr>
          </a:p>
        </p:txBody>
      </p:sp>
      <p:sp>
        <p:nvSpPr>
          <p:cNvPr id="751" name="Google Shape;751;p5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55"/>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754" name="Google Shape;754;p5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757" name="Google Shape;757;p55"/>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Variable Aleatoria</a:t>
            </a:r>
            <a:endParaRPr b="1" sz="1400">
              <a:solidFill>
                <a:srgbClr val="8426C9"/>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45075" y="-25355"/>
            <a:ext cx="9189075" cy="5168855"/>
          </a:xfrm>
          <a:prstGeom prst="rect">
            <a:avLst/>
          </a:prstGeom>
          <a:noFill/>
          <a:ln>
            <a:noFill/>
          </a:ln>
        </p:spPr>
      </p:pic>
      <p:pic>
        <p:nvPicPr>
          <p:cNvPr descr="Texto+Imagen 2.png" id="103" name="Google Shape;103;p20"/>
          <p:cNvPicPr preferRelativeResize="0"/>
          <p:nvPr/>
        </p:nvPicPr>
        <p:blipFill>
          <a:blip r:embed="rId4">
            <a:alphaModFix amt="94000"/>
          </a:blip>
          <a:stretch>
            <a:fillRect/>
          </a:stretch>
        </p:blipFill>
        <p:spPr>
          <a:xfrm>
            <a:off x="-45075" y="0"/>
            <a:ext cx="9189077" cy="5168856"/>
          </a:xfrm>
          <a:prstGeom prst="rect">
            <a:avLst/>
          </a:prstGeom>
          <a:noFill/>
          <a:ln>
            <a:noFill/>
          </a:ln>
        </p:spPr>
      </p:pic>
      <p:sp>
        <p:nvSpPr>
          <p:cNvPr id="104" name="Google Shape;104;p20"/>
          <p:cNvSpPr txBox="1"/>
          <p:nvPr>
            <p:ph type="title"/>
          </p:nvPr>
        </p:nvSpPr>
        <p:spPr>
          <a:xfrm>
            <a:off x="852725" y="1548750"/>
            <a:ext cx="4784100" cy="25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FEFEFE"/>
                </a:solidFill>
              </a:rPr>
              <a:t>¿Qué es la</a:t>
            </a:r>
            <a:endParaRPr>
              <a:solidFill>
                <a:srgbClr val="FEFEFE"/>
              </a:solidFill>
            </a:endParaRPr>
          </a:p>
          <a:p>
            <a:pPr indent="0" lvl="0" marL="0" rtl="0" algn="r">
              <a:spcBef>
                <a:spcPts val="0"/>
              </a:spcBef>
              <a:spcAft>
                <a:spcPts val="0"/>
              </a:spcAft>
              <a:buNone/>
            </a:pPr>
            <a:r>
              <a:rPr lang="es" sz="3700">
                <a:solidFill>
                  <a:srgbClr val="1BBC9B"/>
                </a:solidFill>
              </a:rPr>
              <a:t>Probabilidad</a:t>
            </a:r>
            <a:r>
              <a:rPr lang="es" sz="3700">
                <a:solidFill>
                  <a:srgbClr val="FEFEFE"/>
                </a:solidFill>
              </a:rPr>
              <a:t>?</a:t>
            </a:r>
            <a:endParaRPr sz="3700">
              <a:solidFill>
                <a:srgbClr val="FEFEF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61" name="Shape 761"/>
        <p:cNvGrpSpPr/>
        <p:nvPr/>
      </p:nvGrpSpPr>
      <p:grpSpPr>
        <a:xfrm>
          <a:off x="0" y="0"/>
          <a:ext cx="0" cy="0"/>
          <a:chOff x="0" y="0"/>
          <a:chExt cx="0" cy="0"/>
        </a:xfrm>
      </p:grpSpPr>
      <p:grpSp>
        <p:nvGrpSpPr>
          <p:cNvPr id="762" name="Google Shape;762;p56"/>
          <p:cNvGrpSpPr/>
          <p:nvPr/>
        </p:nvGrpSpPr>
        <p:grpSpPr>
          <a:xfrm>
            <a:off x="0" y="0"/>
            <a:ext cx="9144000" cy="5143500"/>
            <a:chOff x="0" y="0"/>
            <a:chExt cx="9144000" cy="5143500"/>
          </a:xfrm>
        </p:grpSpPr>
        <p:sp>
          <p:nvSpPr>
            <p:cNvPr id="763" name="Google Shape;763;p5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5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65" name="Google Shape;765;p56"/>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766" name="Google Shape;766;p56"/>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Las variables aleatorias pueden ser:</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s" sz="1400">
                <a:solidFill>
                  <a:srgbClr val="FF5BC4"/>
                </a:solidFill>
                <a:latin typeface="Poppins"/>
                <a:ea typeface="Poppins"/>
                <a:cs typeface="Poppins"/>
                <a:sym typeface="Poppins"/>
              </a:rPr>
              <a:t>Discretas:</a:t>
            </a:r>
            <a:r>
              <a:rPr lang="es" sz="1400">
                <a:latin typeface="Poppins"/>
                <a:ea typeface="Poppins"/>
                <a:cs typeface="Poppins"/>
                <a:sym typeface="Poppins"/>
              </a:rPr>
              <a:t> Como un naipe dentro de un mazo o una cara de un dado.</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s" sz="1400">
                <a:solidFill>
                  <a:srgbClr val="2286C2"/>
                </a:solidFill>
                <a:latin typeface="Poppins"/>
                <a:ea typeface="Poppins"/>
                <a:cs typeface="Poppins"/>
                <a:sym typeface="Poppins"/>
              </a:rPr>
              <a:t>Continuas:</a:t>
            </a:r>
            <a:r>
              <a:rPr lang="es" sz="1400">
                <a:latin typeface="Poppins"/>
                <a:ea typeface="Poppins"/>
                <a:cs typeface="Poppins"/>
                <a:sym typeface="Poppins"/>
              </a:rPr>
              <a:t> Como la altura de una persona o la temperatura de un espacio.</a:t>
            </a:r>
            <a:endParaRPr sz="1400">
              <a:latin typeface="Poppins"/>
              <a:ea typeface="Poppins"/>
              <a:cs typeface="Poppins"/>
              <a:sym typeface="Poppins"/>
            </a:endParaRPr>
          </a:p>
        </p:txBody>
      </p:sp>
      <p:sp>
        <p:nvSpPr>
          <p:cNvPr id="767" name="Google Shape;767;p5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9" name="Google Shape;769;p56"/>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770" name="Google Shape;770;p5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773" name="Google Shape;773;p56"/>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Variable Aleatoria</a:t>
            </a:r>
            <a:endParaRPr b="1" sz="1400">
              <a:solidFill>
                <a:srgbClr val="8426C9"/>
              </a:solidFill>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77" name="Shape 777"/>
        <p:cNvGrpSpPr/>
        <p:nvPr/>
      </p:nvGrpSpPr>
      <p:grpSpPr>
        <a:xfrm>
          <a:off x="0" y="0"/>
          <a:ext cx="0" cy="0"/>
          <a:chOff x="0" y="0"/>
          <a:chExt cx="0" cy="0"/>
        </a:xfrm>
      </p:grpSpPr>
      <p:grpSp>
        <p:nvGrpSpPr>
          <p:cNvPr id="778" name="Google Shape;778;p57"/>
          <p:cNvGrpSpPr/>
          <p:nvPr/>
        </p:nvGrpSpPr>
        <p:grpSpPr>
          <a:xfrm>
            <a:off x="0" y="0"/>
            <a:ext cx="9144000" cy="5143500"/>
            <a:chOff x="0" y="0"/>
            <a:chExt cx="9144000" cy="5143500"/>
          </a:xfrm>
        </p:grpSpPr>
        <p:sp>
          <p:nvSpPr>
            <p:cNvPr id="779" name="Google Shape;779;p5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0" name="Google Shape;780;p5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81" name="Google Shape;781;p57"/>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782" name="Google Shape;782;p57"/>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Si X es una variable aleatoria </a:t>
            </a:r>
            <a:r>
              <a:rPr b="1" lang="es" sz="1400">
                <a:solidFill>
                  <a:srgbClr val="FF5BC4"/>
                </a:solidFill>
                <a:latin typeface="Poppins"/>
                <a:ea typeface="Poppins"/>
                <a:cs typeface="Poppins"/>
                <a:sym typeface="Poppins"/>
              </a:rPr>
              <a:t>discreta</a:t>
            </a:r>
            <a:r>
              <a:rPr lang="es" sz="1400">
                <a:latin typeface="Poppins"/>
                <a:ea typeface="Poppins"/>
                <a:cs typeface="Poppins"/>
                <a:sym typeface="Poppins"/>
              </a:rPr>
              <a:t>, se define como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P(X=x) = f(x)</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para cada x dentro del espacio muestral.</a:t>
            </a:r>
            <a:endParaRPr sz="1400">
              <a:latin typeface="Poppins"/>
              <a:ea typeface="Poppins"/>
              <a:cs typeface="Poppins"/>
              <a:sym typeface="Poppins"/>
            </a:endParaRPr>
          </a:p>
        </p:txBody>
      </p:sp>
      <p:sp>
        <p:nvSpPr>
          <p:cNvPr id="783" name="Google Shape;783;p5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5" name="Google Shape;785;p57"/>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786" name="Google Shape;786;p5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7"/>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789" name="Google Shape;789;p57"/>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Distribución de Probabilidad</a:t>
            </a:r>
            <a:endParaRPr b="1" sz="1400">
              <a:solidFill>
                <a:srgbClr val="8426C9"/>
              </a:solidFill>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93" name="Shape 793"/>
        <p:cNvGrpSpPr/>
        <p:nvPr/>
      </p:nvGrpSpPr>
      <p:grpSpPr>
        <a:xfrm>
          <a:off x="0" y="0"/>
          <a:ext cx="0" cy="0"/>
          <a:chOff x="0" y="0"/>
          <a:chExt cx="0" cy="0"/>
        </a:xfrm>
      </p:grpSpPr>
      <p:grpSp>
        <p:nvGrpSpPr>
          <p:cNvPr id="794" name="Google Shape;794;p58"/>
          <p:cNvGrpSpPr/>
          <p:nvPr/>
        </p:nvGrpSpPr>
        <p:grpSpPr>
          <a:xfrm>
            <a:off x="0" y="0"/>
            <a:ext cx="9144000" cy="5143500"/>
            <a:chOff x="0" y="0"/>
            <a:chExt cx="9144000" cy="5143500"/>
          </a:xfrm>
        </p:grpSpPr>
        <p:sp>
          <p:nvSpPr>
            <p:cNvPr id="795" name="Google Shape;795;p5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p5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97" name="Google Shape;797;p58"/>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798" name="Google Shape;798;p5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0" name="Google Shape;800;p58"/>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801" name="Google Shape;801;p5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8"/>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804" name="Google Shape;804;p58"/>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Distribución de Probabilidad</a:t>
            </a:r>
            <a:endParaRPr b="1" sz="1400">
              <a:solidFill>
                <a:srgbClr val="8426C9"/>
              </a:solidFill>
              <a:latin typeface="Poppins"/>
              <a:ea typeface="Poppins"/>
              <a:cs typeface="Poppins"/>
              <a:sym typeface="Poppins"/>
            </a:endParaRPr>
          </a:p>
        </p:txBody>
      </p:sp>
      <p:sp>
        <p:nvSpPr>
          <p:cNvPr id="805" name="Google Shape;805;p58"/>
          <p:cNvSpPr txBox="1"/>
          <p:nvPr>
            <p:ph idx="4294967295" type="title"/>
          </p:nvPr>
        </p:nvSpPr>
        <p:spPr>
          <a:xfrm>
            <a:off x="715550" y="1211563"/>
            <a:ext cx="4185000" cy="1038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f(x): Probabilidad de que caigan x caras al lanzar una moneda</a:t>
            </a:r>
            <a:endParaRPr sz="1400">
              <a:latin typeface="Poppins"/>
              <a:ea typeface="Poppins"/>
              <a:cs typeface="Poppins"/>
              <a:sym typeface="Poppins"/>
            </a:endParaRPr>
          </a:p>
        </p:txBody>
      </p:sp>
      <p:pic>
        <p:nvPicPr>
          <p:cNvPr id="806" name="Google Shape;806;p58"/>
          <p:cNvPicPr preferRelativeResize="0"/>
          <p:nvPr/>
        </p:nvPicPr>
        <p:blipFill>
          <a:blip r:embed="rId5">
            <a:alphaModFix/>
          </a:blip>
          <a:stretch>
            <a:fillRect/>
          </a:stretch>
        </p:blipFill>
        <p:spPr>
          <a:xfrm>
            <a:off x="546813" y="2004463"/>
            <a:ext cx="3419475" cy="3019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10" name="Shape 810"/>
        <p:cNvGrpSpPr/>
        <p:nvPr/>
      </p:nvGrpSpPr>
      <p:grpSpPr>
        <a:xfrm>
          <a:off x="0" y="0"/>
          <a:ext cx="0" cy="0"/>
          <a:chOff x="0" y="0"/>
          <a:chExt cx="0" cy="0"/>
        </a:xfrm>
      </p:grpSpPr>
      <p:grpSp>
        <p:nvGrpSpPr>
          <p:cNvPr id="811" name="Google Shape;811;p59"/>
          <p:cNvGrpSpPr/>
          <p:nvPr/>
        </p:nvGrpSpPr>
        <p:grpSpPr>
          <a:xfrm>
            <a:off x="0" y="0"/>
            <a:ext cx="9144000" cy="5143500"/>
            <a:chOff x="0" y="0"/>
            <a:chExt cx="9144000" cy="5143500"/>
          </a:xfrm>
        </p:grpSpPr>
        <p:sp>
          <p:nvSpPr>
            <p:cNvPr id="812" name="Google Shape;812;p5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3" name="Google Shape;813;p5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814" name="Google Shape;814;p59"/>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Bernoulli</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Binomial</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Uniforme discreta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Geométrica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Hipergeométrica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Binomial Negativa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Poisson</a:t>
            </a:r>
            <a:endParaRPr sz="1400">
              <a:latin typeface="Poppins"/>
              <a:ea typeface="Poppins"/>
              <a:cs typeface="Poppins"/>
              <a:sym typeface="Poppins"/>
            </a:endParaRPr>
          </a:p>
        </p:txBody>
      </p:sp>
      <p:sp>
        <p:nvSpPr>
          <p:cNvPr id="815" name="Google Shape;815;p59"/>
          <p:cNvSpPr txBox="1"/>
          <p:nvPr>
            <p:ph idx="4294967295" type="title"/>
          </p:nvPr>
        </p:nvSpPr>
        <p:spPr>
          <a:xfrm>
            <a:off x="715552" y="196125"/>
            <a:ext cx="6447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Distribuciones de Probabilidad</a:t>
            </a:r>
            <a:endParaRPr b="1">
              <a:latin typeface="Poppins"/>
              <a:ea typeface="Poppins"/>
              <a:cs typeface="Poppins"/>
              <a:sym typeface="Poppins"/>
            </a:endParaRPr>
          </a:p>
        </p:txBody>
      </p:sp>
      <p:sp>
        <p:nvSpPr>
          <p:cNvPr id="816" name="Google Shape;816;p5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 name="Google Shape;817;p59"/>
          <p:cNvPicPr preferRelativeResize="0"/>
          <p:nvPr/>
        </p:nvPicPr>
        <p:blipFill>
          <a:blip r:embed="rId4">
            <a:alphaModFix/>
          </a:blip>
          <a:stretch>
            <a:fillRect/>
          </a:stretch>
        </p:blipFill>
        <p:spPr>
          <a:xfrm>
            <a:off x="4407176" y="2664474"/>
            <a:ext cx="3388599" cy="2517526"/>
          </a:xfrm>
          <a:prstGeom prst="rect">
            <a:avLst/>
          </a:prstGeom>
          <a:noFill/>
          <a:ln>
            <a:noFill/>
          </a:ln>
        </p:spPr>
      </p:pic>
      <p:sp>
        <p:nvSpPr>
          <p:cNvPr id="818" name="Google Shape;818;p5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24" name="Shape 824"/>
        <p:cNvGrpSpPr/>
        <p:nvPr/>
      </p:nvGrpSpPr>
      <p:grpSpPr>
        <a:xfrm>
          <a:off x="0" y="0"/>
          <a:ext cx="0" cy="0"/>
          <a:chOff x="0" y="0"/>
          <a:chExt cx="0" cy="0"/>
        </a:xfrm>
      </p:grpSpPr>
      <p:grpSp>
        <p:nvGrpSpPr>
          <p:cNvPr id="825" name="Google Shape;825;p60"/>
          <p:cNvGrpSpPr/>
          <p:nvPr/>
        </p:nvGrpSpPr>
        <p:grpSpPr>
          <a:xfrm>
            <a:off x="0" y="0"/>
            <a:ext cx="9144000" cy="5143500"/>
            <a:chOff x="0" y="0"/>
            <a:chExt cx="9144000" cy="5143500"/>
          </a:xfrm>
        </p:grpSpPr>
        <p:sp>
          <p:nvSpPr>
            <p:cNvPr id="826" name="Google Shape;826;p6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p6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828" name="Google Shape;828;p60"/>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Bernoulli</a:t>
            </a:r>
            <a:endParaRPr b="1" sz="1400">
              <a:solidFill>
                <a:srgbClr val="8426C9"/>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Binomial</a:t>
            </a:r>
            <a:endParaRPr b="1" sz="1400">
              <a:solidFill>
                <a:srgbClr val="8426C9"/>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Uniforme discreta</a:t>
            </a:r>
            <a:endParaRPr b="1" sz="1400">
              <a:solidFill>
                <a:srgbClr val="8426C9"/>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Geométrica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Hipergeométrica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Binomial Negativa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Poisson</a:t>
            </a:r>
            <a:endParaRPr sz="1400">
              <a:latin typeface="Poppins"/>
              <a:ea typeface="Poppins"/>
              <a:cs typeface="Poppins"/>
              <a:sym typeface="Poppins"/>
            </a:endParaRPr>
          </a:p>
        </p:txBody>
      </p:sp>
      <p:sp>
        <p:nvSpPr>
          <p:cNvPr id="829" name="Google Shape;829;p60"/>
          <p:cNvSpPr txBox="1"/>
          <p:nvPr>
            <p:ph idx="4294967295" type="title"/>
          </p:nvPr>
        </p:nvSpPr>
        <p:spPr>
          <a:xfrm>
            <a:off x="715552" y="196125"/>
            <a:ext cx="6447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Distribuciones de Probabilidad</a:t>
            </a:r>
            <a:endParaRPr b="1">
              <a:latin typeface="Poppins"/>
              <a:ea typeface="Poppins"/>
              <a:cs typeface="Poppins"/>
              <a:sym typeface="Poppins"/>
            </a:endParaRPr>
          </a:p>
        </p:txBody>
      </p:sp>
      <p:sp>
        <p:nvSpPr>
          <p:cNvPr id="830" name="Google Shape;830;p6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1" name="Google Shape;831;p60"/>
          <p:cNvPicPr preferRelativeResize="0"/>
          <p:nvPr/>
        </p:nvPicPr>
        <p:blipFill rotWithShape="1">
          <a:blip r:embed="rId4">
            <a:alphaModFix/>
          </a:blip>
          <a:srcRect b="89221" l="64602" r="28005" t="0"/>
          <a:stretch/>
        </p:blipFill>
        <p:spPr>
          <a:xfrm>
            <a:off x="4686917" y="1567175"/>
            <a:ext cx="1241023" cy="1127448"/>
          </a:xfrm>
          <a:prstGeom prst="rect">
            <a:avLst/>
          </a:prstGeom>
          <a:noFill/>
          <a:ln>
            <a:noFill/>
          </a:ln>
        </p:spPr>
      </p:pic>
      <p:pic>
        <p:nvPicPr>
          <p:cNvPr id="832" name="Google Shape;832;p60"/>
          <p:cNvPicPr preferRelativeResize="0"/>
          <p:nvPr/>
        </p:nvPicPr>
        <p:blipFill rotWithShape="1">
          <a:blip r:embed="rId4">
            <a:alphaModFix/>
          </a:blip>
          <a:srcRect b="89221" l="0" r="93273" t="0"/>
          <a:stretch/>
        </p:blipFill>
        <p:spPr>
          <a:xfrm>
            <a:off x="3400162" y="1574576"/>
            <a:ext cx="1114439" cy="1112646"/>
          </a:xfrm>
          <a:prstGeom prst="rect">
            <a:avLst/>
          </a:prstGeom>
          <a:noFill/>
          <a:ln>
            <a:noFill/>
          </a:ln>
        </p:spPr>
      </p:pic>
      <p:pic>
        <p:nvPicPr>
          <p:cNvPr id="833" name="Google Shape;833;p60"/>
          <p:cNvPicPr preferRelativeResize="0"/>
          <p:nvPr/>
        </p:nvPicPr>
        <p:blipFill rotWithShape="1">
          <a:blip r:embed="rId4">
            <a:alphaModFix/>
          </a:blip>
          <a:srcRect b="13033" l="92565" r="0" t="76187"/>
          <a:stretch/>
        </p:blipFill>
        <p:spPr>
          <a:xfrm>
            <a:off x="6100257" y="1570344"/>
            <a:ext cx="1241023" cy="1121109"/>
          </a:xfrm>
          <a:prstGeom prst="rect">
            <a:avLst/>
          </a:prstGeom>
          <a:noFill/>
          <a:ln>
            <a:noFill/>
          </a:ln>
        </p:spPr>
      </p:pic>
      <p:pic>
        <p:nvPicPr>
          <p:cNvPr id="834" name="Google Shape;834;p60"/>
          <p:cNvPicPr preferRelativeResize="0"/>
          <p:nvPr/>
        </p:nvPicPr>
        <p:blipFill rotWithShape="1">
          <a:blip r:embed="rId4">
            <a:alphaModFix/>
          </a:blip>
          <a:srcRect b="14552" l="0" r="92439" t="76254"/>
          <a:stretch/>
        </p:blipFill>
        <p:spPr>
          <a:xfrm>
            <a:off x="7513596" y="1642524"/>
            <a:ext cx="1289199" cy="976751"/>
          </a:xfrm>
          <a:prstGeom prst="rect">
            <a:avLst/>
          </a:prstGeom>
          <a:noFill/>
          <a:ln>
            <a:noFill/>
          </a:ln>
        </p:spPr>
      </p:pic>
      <p:pic>
        <p:nvPicPr>
          <p:cNvPr id="835" name="Google Shape;835;p60"/>
          <p:cNvPicPr preferRelativeResize="0"/>
          <p:nvPr/>
        </p:nvPicPr>
        <p:blipFill>
          <a:blip r:embed="rId5">
            <a:alphaModFix/>
          </a:blip>
          <a:stretch>
            <a:fillRect/>
          </a:stretch>
        </p:blipFill>
        <p:spPr>
          <a:xfrm>
            <a:off x="4407176" y="2664474"/>
            <a:ext cx="3388599" cy="2517526"/>
          </a:xfrm>
          <a:prstGeom prst="rect">
            <a:avLst/>
          </a:prstGeom>
          <a:noFill/>
          <a:ln>
            <a:noFill/>
          </a:ln>
        </p:spPr>
      </p:pic>
      <p:sp>
        <p:nvSpPr>
          <p:cNvPr id="836" name="Google Shape;836;p6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42" name="Shape 842"/>
        <p:cNvGrpSpPr/>
        <p:nvPr/>
      </p:nvGrpSpPr>
      <p:grpSpPr>
        <a:xfrm>
          <a:off x="0" y="0"/>
          <a:ext cx="0" cy="0"/>
          <a:chOff x="0" y="0"/>
          <a:chExt cx="0" cy="0"/>
        </a:xfrm>
      </p:grpSpPr>
      <p:grpSp>
        <p:nvGrpSpPr>
          <p:cNvPr id="843" name="Google Shape;843;p61"/>
          <p:cNvGrpSpPr/>
          <p:nvPr/>
        </p:nvGrpSpPr>
        <p:grpSpPr>
          <a:xfrm>
            <a:off x="0" y="0"/>
            <a:ext cx="9144000" cy="5143500"/>
            <a:chOff x="0" y="0"/>
            <a:chExt cx="9144000" cy="5143500"/>
          </a:xfrm>
        </p:grpSpPr>
        <p:sp>
          <p:nvSpPr>
            <p:cNvPr id="844" name="Google Shape;844;p6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5" name="Google Shape;845;p6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846" name="Google Shape;846;p61"/>
          <p:cNvSpPr txBox="1"/>
          <p:nvPr>
            <p:ph idx="4294967295" type="title"/>
          </p:nvPr>
        </p:nvSpPr>
        <p:spPr>
          <a:xfrm>
            <a:off x="715552" y="196125"/>
            <a:ext cx="6447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Distribuciones de Probabilidad</a:t>
            </a:r>
            <a:endParaRPr b="1">
              <a:latin typeface="Poppins"/>
              <a:ea typeface="Poppins"/>
              <a:cs typeface="Poppins"/>
              <a:sym typeface="Poppins"/>
            </a:endParaRPr>
          </a:p>
        </p:txBody>
      </p:sp>
      <p:sp>
        <p:nvSpPr>
          <p:cNvPr id="847" name="Google Shape;847;p6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1" name="Google Shape;851;p61"/>
          <p:cNvPicPr preferRelativeResize="0"/>
          <p:nvPr/>
        </p:nvPicPr>
        <p:blipFill>
          <a:blip r:embed="rId4">
            <a:alphaModFix/>
          </a:blip>
          <a:stretch>
            <a:fillRect/>
          </a:stretch>
        </p:blipFill>
        <p:spPr>
          <a:xfrm>
            <a:off x="667607" y="1050363"/>
            <a:ext cx="3739573" cy="957775"/>
          </a:xfrm>
          <a:prstGeom prst="rect">
            <a:avLst/>
          </a:prstGeom>
          <a:noFill/>
          <a:ln>
            <a:noFill/>
          </a:ln>
        </p:spPr>
      </p:pic>
      <p:pic>
        <p:nvPicPr>
          <p:cNvPr id="852" name="Google Shape;852;p61"/>
          <p:cNvPicPr preferRelativeResize="0"/>
          <p:nvPr/>
        </p:nvPicPr>
        <p:blipFill>
          <a:blip r:embed="rId5">
            <a:alphaModFix/>
          </a:blip>
          <a:stretch>
            <a:fillRect/>
          </a:stretch>
        </p:blipFill>
        <p:spPr>
          <a:xfrm>
            <a:off x="4757283" y="2664477"/>
            <a:ext cx="3812778" cy="1030981"/>
          </a:xfrm>
          <a:prstGeom prst="rect">
            <a:avLst/>
          </a:prstGeom>
          <a:noFill/>
          <a:ln>
            <a:noFill/>
          </a:ln>
        </p:spPr>
      </p:pic>
      <p:pic>
        <p:nvPicPr>
          <p:cNvPr id="853" name="Google Shape;853;p61"/>
          <p:cNvPicPr preferRelativeResize="0"/>
          <p:nvPr/>
        </p:nvPicPr>
        <p:blipFill>
          <a:blip r:embed="rId6">
            <a:alphaModFix/>
          </a:blip>
          <a:stretch>
            <a:fillRect/>
          </a:stretch>
        </p:blipFill>
        <p:spPr>
          <a:xfrm>
            <a:off x="4757268" y="1050377"/>
            <a:ext cx="3806678" cy="1140789"/>
          </a:xfrm>
          <a:prstGeom prst="rect">
            <a:avLst/>
          </a:prstGeom>
          <a:noFill/>
          <a:ln>
            <a:noFill/>
          </a:ln>
        </p:spPr>
      </p:pic>
      <p:pic>
        <p:nvPicPr>
          <p:cNvPr id="854" name="Google Shape;854;p61"/>
          <p:cNvPicPr preferRelativeResize="0"/>
          <p:nvPr/>
        </p:nvPicPr>
        <p:blipFill>
          <a:blip r:embed="rId7">
            <a:alphaModFix/>
          </a:blip>
          <a:stretch>
            <a:fillRect/>
          </a:stretch>
        </p:blipFill>
        <p:spPr>
          <a:xfrm>
            <a:off x="667596" y="2664477"/>
            <a:ext cx="3422350" cy="1098086"/>
          </a:xfrm>
          <a:prstGeom prst="rect">
            <a:avLst/>
          </a:prstGeom>
          <a:noFill/>
          <a:ln>
            <a:noFill/>
          </a:ln>
        </p:spPr>
      </p:pic>
      <p:pic>
        <p:nvPicPr>
          <p:cNvPr id="855" name="Google Shape;855;p61"/>
          <p:cNvPicPr preferRelativeResize="0"/>
          <p:nvPr/>
        </p:nvPicPr>
        <p:blipFill rotWithShape="1">
          <a:blip r:embed="rId8">
            <a:alphaModFix/>
          </a:blip>
          <a:srcRect b="89221" l="0" r="93273" t="0"/>
          <a:stretch/>
        </p:blipFill>
        <p:spPr>
          <a:xfrm>
            <a:off x="715562" y="1331323"/>
            <a:ext cx="1114439" cy="1112646"/>
          </a:xfrm>
          <a:prstGeom prst="rect">
            <a:avLst/>
          </a:prstGeom>
          <a:noFill/>
          <a:ln>
            <a:noFill/>
          </a:ln>
        </p:spPr>
      </p:pic>
      <p:pic>
        <p:nvPicPr>
          <p:cNvPr id="856" name="Google Shape;856;p61"/>
          <p:cNvPicPr preferRelativeResize="0"/>
          <p:nvPr/>
        </p:nvPicPr>
        <p:blipFill rotWithShape="1">
          <a:blip r:embed="rId8">
            <a:alphaModFix/>
          </a:blip>
          <a:srcRect b="13033" l="92565" r="0" t="76187"/>
          <a:stretch/>
        </p:blipFill>
        <p:spPr>
          <a:xfrm>
            <a:off x="4742189" y="1327091"/>
            <a:ext cx="1241023" cy="1121109"/>
          </a:xfrm>
          <a:prstGeom prst="rect">
            <a:avLst/>
          </a:prstGeom>
          <a:noFill/>
          <a:ln>
            <a:noFill/>
          </a:ln>
        </p:spPr>
      </p:pic>
      <p:pic>
        <p:nvPicPr>
          <p:cNvPr id="857" name="Google Shape;857;p61"/>
          <p:cNvPicPr preferRelativeResize="0"/>
          <p:nvPr/>
        </p:nvPicPr>
        <p:blipFill rotWithShape="1">
          <a:blip r:embed="rId8">
            <a:alphaModFix/>
          </a:blip>
          <a:srcRect b="89221" l="64602" r="28005" t="0"/>
          <a:stretch/>
        </p:blipFill>
        <p:spPr>
          <a:xfrm>
            <a:off x="4757284" y="2949425"/>
            <a:ext cx="1241023" cy="1127448"/>
          </a:xfrm>
          <a:prstGeom prst="rect">
            <a:avLst/>
          </a:prstGeom>
          <a:noFill/>
          <a:ln>
            <a:noFill/>
          </a:ln>
        </p:spPr>
      </p:pic>
      <p:pic>
        <p:nvPicPr>
          <p:cNvPr id="858" name="Google Shape;858;p61"/>
          <p:cNvPicPr preferRelativeResize="0"/>
          <p:nvPr/>
        </p:nvPicPr>
        <p:blipFill rotWithShape="1">
          <a:blip r:embed="rId8">
            <a:alphaModFix/>
          </a:blip>
          <a:srcRect b="14552" l="0" r="93052" t="76254"/>
          <a:stretch/>
        </p:blipFill>
        <p:spPr>
          <a:xfrm>
            <a:off x="680421" y="3024774"/>
            <a:ext cx="1184699" cy="976751"/>
          </a:xfrm>
          <a:prstGeom prst="rect">
            <a:avLst/>
          </a:prstGeom>
          <a:noFill/>
          <a:ln>
            <a:noFill/>
          </a:ln>
        </p:spPr>
      </p:pic>
      <p:sp>
        <p:nvSpPr>
          <p:cNvPr id="859" name="Google Shape;859;p61"/>
          <p:cNvSpPr txBox="1"/>
          <p:nvPr>
            <p:ph idx="4294967295" type="title"/>
          </p:nvPr>
        </p:nvSpPr>
        <p:spPr>
          <a:xfrm>
            <a:off x="0" y="4218925"/>
            <a:ext cx="4821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a:t>
            </a:r>
            <a:endParaRPr b="1" i="1" sz="900">
              <a:solidFill>
                <a:srgbClr val="8426C9"/>
              </a:solidFill>
              <a:latin typeface="Dosis"/>
              <a:ea typeface="Dosis"/>
              <a:cs typeface="Dosis"/>
              <a:sym typeface="Dosis"/>
            </a:endParaRPr>
          </a:p>
          <a:p>
            <a:pPr indent="0" lvl="0" marL="0" rtl="0" algn="l">
              <a:lnSpc>
                <a:spcPct val="115000"/>
              </a:lnSpc>
              <a:spcBef>
                <a:spcPts val="0"/>
              </a:spcBef>
              <a:spcAft>
                <a:spcPts val="0"/>
              </a:spcAft>
              <a:buNone/>
            </a:pPr>
            <a:r>
              <a:rPr i="1" lang="es" sz="900">
                <a:latin typeface="Dosis"/>
                <a:ea typeface="Dosis"/>
                <a:cs typeface="Dosis"/>
                <a:sym typeface="Dosis"/>
              </a:rPr>
              <a:t>Freund, J.E., Miller, I. and Miller, M. (2000) Estadística matemática con aplicaciones. México: Pearson Educación. </a:t>
            </a:r>
            <a:endParaRPr i="1" sz="900">
              <a:latin typeface="Dosis"/>
              <a:ea typeface="Dosis"/>
              <a:cs typeface="Dosis"/>
              <a:sym typeface="Dosi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63" name="Shape 863"/>
        <p:cNvGrpSpPr/>
        <p:nvPr/>
      </p:nvGrpSpPr>
      <p:grpSpPr>
        <a:xfrm>
          <a:off x="0" y="0"/>
          <a:ext cx="0" cy="0"/>
          <a:chOff x="0" y="0"/>
          <a:chExt cx="0" cy="0"/>
        </a:xfrm>
      </p:grpSpPr>
      <p:grpSp>
        <p:nvGrpSpPr>
          <p:cNvPr id="864" name="Google Shape;864;p62"/>
          <p:cNvGrpSpPr/>
          <p:nvPr/>
        </p:nvGrpSpPr>
        <p:grpSpPr>
          <a:xfrm>
            <a:off x="0" y="0"/>
            <a:ext cx="9144000" cy="5143500"/>
            <a:chOff x="0" y="0"/>
            <a:chExt cx="9144000" cy="5143500"/>
          </a:xfrm>
        </p:grpSpPr>
        <p:sp>
          <p:nvSpPr>
            <p:cNvPr id="865" name="Google Shape;865;p6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 name="Google Shape;866;p6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867" name="Google Shape;867;p62"/>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868" name="Google Shape;868;p62"/>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Si X es una variable aleatoria </a:t>
            </a:r>
            <a:r>
              <a:rPr b="1" lang="es" sz="1400">
                <a:solidFill>
                  <a:srgbClr val="2286C2"/>
                </a:solidFill>
                <a:latin typeface="Poppins"/>
                <a:ea typeface="Poppins"/>
                <a:cs typeface="Poppins"/>
                <a:sym typeface="Poppins"/>
              </a:rPr>
              <a:t>continua</a:t>
            </a:r>
            <a:r>
              <a:rPr lang="es" sz="1400">
                <a:latin typeface="Poppins"/>
                <a:ea typeface="Poppins"/>
                <a:cs typeface="Poppins"/>
                <a:sym typeface="Poppins"/>
              </a:rPr>
              <a:t>, se define como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P(a ≤ X ≤ b) =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para cada x dentro del espacio muestral.</a:t>
            </a:r>
            <a:endParaRPr sz="1400">
              <a:latin typeface="Poppins"/>
              <a:ea typeface="Poppins"/>
              <a:cs typeface="Poppins"/>
              <a:sym typeface="Poppins"/>
            </a:endParaRPr>
          </a:p>
        </p:txBody>
      </p:sp>
      <p:sp>
        <p:nvSpPr>
          <p:cNvPr id="869" name="Google Shape;869;p6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1" name="Google Shape;871;p62"/>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872" name="Google Shape;872;p6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2"/>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875" name="Google Shape;875;p62"/>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Densidad de Probabilidad</a:t>
            </a:r>
            <a:endParaRPr b="1" sz="1400">
              <a:solidFill>
                <a:srgbClr val="8426C9"/>
              </a:solidFill>
              <a:latin typeface="Poppins"/>
              <a:ea typeface="Poppins"/>
              <a:cs typeface="Poppins"/>
              <a:sym typeface="Poppins"/>
            </a:endParaRPr>
          </a:p>
        </p:txBody>
      </p:sp>
      <p:pic>
        <p:nvPicPr>
          <p:cNvPr id="876" name="Google Shape;876;p62"/>
          <p:cNvPicPr preferRelativeResize="0"/>
          <p:nvPr/>
        </p:nvPicPr>
        <p:blipFill rotWithShape="1">
          <a:blip r:embed="rId5">
            <a:alphaModFix/>
          </a:blip>
          <a:srcRect b="6536" l="0" r="0" t="4780"/>
          <a:stretch/>
        </p:blipFill>
        <p:spPr>
          <a:xfrm>
            <a:off x="2063800" y="2549675"/>
            <a:ext cx="1874900" cy="1048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80" name="Shape 880"/>
        <p:cNvGrpSpPr/>
        <p:nvPr/>
      </p:nvGrpSpPr>
      <p:grpSpPr>
        <a:xfrm>
          <a:off x="0" y="0"/>
          <a:ext cx="0" cy="0"/>
          <a:chOff x="0" y="0"/>
          <a:chExt cx="0" cy="0"/>
        </a:xfrm>
      </p:grpSpPr>
      <p:grpSp>
        <p:nvGrpSpPr>
          <p:cNvPr id="881" name="Google Shape;881;p63"/>
          <p:cNvGrpSpPr/>
          <p:nvPr/>
        </p:nvGrpSpPr>
        <p:grpSpPr>
          <a:xfrm>
            <a:off x="0" y="0"/>
            <a:ext cx="9144000" cy="5143500"/>
            <a:chOff x="0" y="0"/>
            <a:chExt cx="9144000" cy="5143500"/>
          </a:xfrm>
        </p:grpSpPr>
        <p:sp>
          <p:nvSpPr>
            <p:cNvPr id="882" name="Google Shape;882;p6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p6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884" name="Google Shape;884;p63"/>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885" name="Google Shape;885;p6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7" name="Google Shape;887;p63"/>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888" name="Google Shape;888;p6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3"/>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891" name="Google Shape;891;p63"/>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Densidad de Probabilidad</a:t>
            </a:r>
            <a:endParaRPr b="1" sz="1400">
              <a:solidFill>
                <a:srgbClr val="8426C9"/>
              </a:solidFill>
              <a:latin typeface="Poppins"/>
              <a:ea typeface="Poppins"/>
              <a:cs typeface="Poppins"/>
              <a:sym typeface="Poppins"/>
            </a:endParaRPr>
          </a:p>
        </p:txBody>
      </p:sp>
      <p:sp>
        <p:nvSpPr>
          <p:cNvPr id="892" name="Google Shape;892;p63"/>
          <p:cNvSpPr txBox="1"/>
          <p:nvPr>
            <p:ph idx="4294967295" type="title"/>
          </p:nvPr>
        </p:nvSpPr>
        <p:spPr>
          <a:xfrm>
            <a:off x="715550" y="1211563"/>
            <a:ext cx="4185000" cy="10386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f(x): El volumen (x) de una botella que debería contener 16 onzas.</a:t>
            </a:r>
            <a:endParaRPr sz="1400">
              <a:latin typeface="Poppins"/>
              <a:ea typeface="Poppins"/>
              <a:cs typeface="Poppins"/>
              <a:sym typeface="Poppins"/>
            </a:endParaRPr>
          </a:p>
        </p:txBody>
      </p:sp>
      <p:pic>
        <p:nvPicPr>
          <p:cNvPr id="893" name="Google Shape;893;p63"/>
          <p:cNvPicPr preferRelativeResize="0"/>
          <p:nvPr/>
        </p:nvPicPr>
        <p:blipFill rotWithShape="1">
          <a:blip r:embed="rId5">
            <a:alphaModFix/>
          </a:blip>
          <a:srcRect b="67943" l="0" r="0" t="0"/>
          <a:stretch/>
        </p:blipFill>
        <p:spPr>
          <a:xfrm>
            <a:off x="4432674" y="1092213"/>
            <a:ext cx="2272276" cy="1102063"/>
          </a:xfrm>
          <a:prstGeom prst="rect">
            <a:avLst/>
          </a:prstGeom>
          <a:noFill/>
          <a:ln>
            <a:noFill/>
          </a:ln>
        </p:spPr>
      </p:pic>
      <p:pic>
        <p:nvPicPr>
          <p:cNvPr id="894" name="Google Shape;894;p63"/>
          <p:cNvPicPr preferRelativeResize="0"/>
          <p:nvPr/>
        </p:nvPicPr>
        <p:blipFill rotWithShape="1">
          <a:blip r:embed="rId5">
            <a:alphaModFix/>
          </a:blip>
          <a:srcRect b="0" l="0" r="0" t="67943"/>
          <a:stretch/>
        </p:blipFill>
        <p:spPr>
          <a:xfrm>
            <a:off x="715550" y="2634425"/>
            <a:ext cx="3095625" cy="1502249"/>
          </a:xfrm>
          <a:prstGeom prst="rect">
            <a:avLst/>
          </a:prstGeom>
          <a:noFill/>
          <a:ln>
            <a:noFill/>
          </a:ln>
        </p:spPr>
      </p:pic>
      <p:pic>
        <p:nvPicPr>
          <p:cNvPr id="895" name="Google Shape;895;p63"/>
          <p:cNvPicPr preferRelativeResize="0"/>
          <p:nvPr/>
        </p:nvPicPr>
        <p:blipFill rotWithShape="1">
          <a:blip r:embed="rId5">
            <a:alphaModFix/>
          </a:blip>
          <a:srcRect b="32186" l="0" r="0" t="32504"/>
          <a:stretch/>
        </p:blipFill>
        <p:spPr>
          <a:xfrm>
            <a:off x="6704950" y="1036319"/>
            <a:ext cx="2272276" cy="121386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99" name="Shape 899"/>
        <p:cNvGrpSpPr/>
        <p:nvPr/>
      </p:nvGrpSpPr>
      <p:grpSpPr>
        <a:xfrm>
          <a:off x="0" y="0"/>
          <a:ext cx="0" cy="0"/>
          <a:chOff x="0" y="0"/>
          <a:chExt cx="0" cy="0"/>
        </a:xfrm>
      </p:grpSpPr>
      <p:grpSp>
        <p:nvGrpSpPr>
          <p:cNvPr id="900" name="Google Shape;900;p64"/>
          <p:cNvGrpSpPr/>
          <p:nvPr/>
        </p:nvGrpSpPr>
        <p:grpSpPr>
          <a:xfrm>
            <a:off x="0" y="0"/>
            <a:ext cx="9144000" cy="5143500"/>
            <a:chOff x="0" y="0"/>
            <a:chExt cx="9144000" cy="5143500"/>
          </a:xfrm>
        </p:grpSpPr>
        <p:sp>
          <p:nvSpPr>
            <p:cNvPr id="901" name="Google Shape;901;p6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2" name="Google Shape;902;p6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903" name="Google Shape;903;p64"/>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Beta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Cauchy</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Chi-cuadrada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Exponencial</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F</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Gamma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Normal</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t</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Uniforme</a:t>
            </a:r>
            <a:endParaRPr sz="1400">
              <a:latin typeface="Poppins"/>
              <a:ea typeface="Poppins"/>
              <a:cs typeface="Poppins"/>
              <a:sym typeface="Poppins"/>
            </a:endParaRPr>
          </a:p>
        </p:txBody>
      </p:sp>
      <p:sp>
        <p:nvSpPr>
          <p:cNvPr id="904" name="Google Shape;904;p6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5" name="Google Shape;905;p64"/>
          <p:cNvPicPr preferRelativeResize="0"/>
          <p:nvPr/>
        </p:nvPicPr>
        <p:blipFill>
          <a:blip r:embed="rId4">
            <a:alphaModFix/>
          </a:blip>
          <a:stretch>
            <a:fillRect/>
          </a:stretch>
        </p:blipFill>
        <p:spPr>
          <a:xfrm>
            <a:off x="4407176" y="2664474"/>
            <a:ext cx="3388599" cy="2517526"/>
          </a:xfrm>
          <a:prstGeom prst="rect">
            <a:avLst/>
          </a:prstGeom>
          <a:noFill/>
          <a:ln>
            <a:noFill/>
          </a:ln>
        </p:spPr>
      </p:pic>
      <p:sp>
        <p:nvSpPr>
          <p:cNvPr id="906" name="Google Shape;906;p6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4"/>
          <p:cNvSpPr txBox="1"/>
          <p:nvPr>
            <p:ph idx="4294967295" type="title"/>
          </p:nvPr>
        </p:nvSpPr>
        <p:spPr>
          <a:xfrm>
            <a:off x="715552" y="196125"/>
            <a:ext cx="6447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Densidades de Probabilidad</a:t>
            </a:r>
            <a:endParaRPr b="1">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913" name="Shape 913"/>
        <p:cNvGrpSpPr/>
        <p:nvPr/>
      </p:nvGrpSpPr>
      <p:grpSpPr>
        <a:xfrm>
          <a:off x="0" y="0"/>
          <a:ext cx="0" cy="0"/>
          <a:chOff x="0" y="0"/>
          <a:chExt cx="0" cy="0"/>
        </a:xfrm>
      </p:grpSpPr>
      <p:grpSp>
        <p:nvGrpSpPr>
          <p:cNvPr id="914" name="Google Shape;914;p65"/>
          <p:cNvGrpSpPr/>
          <p:nvPr/>
        </p:nvGrpSpPr>
        <p:grpSpPr>
          <a:xfrm>
            <a:off x="0" y="0"/>
            <a:ext cx="9144000" cy="5143500"/>
            <a:chOff x="0" y="0"/>
            <a:chExt cx="9144000" cy="5143500"/>
          </a:xfrm>
        </p:grpSpPr>
        <p:sp>
          <p:nvSpPr>
            <p:cNvPr id="915" name="Google Shape;915;p6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6" name="Google Shape;916;p6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917" name="Google Shape;917;p65"/>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Beta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Cauchy</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Chi-cuadrada</a:t>
            </a:r>
            <a:endParaRPr b="1" sz="1400">
              <a:solidFill>
                <a:srgbClr val="8426C9"/>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Exponencial</a:t>
            </a:r>
            <a:endParaRPr b="1" sz="1400">
              <a:solidFill>
                <a:srgbClr val="8426C9"/>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F</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Gamma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Normal</a:t>
            </a:r>
            <a:endParaRPr b="1" sz="1400">
              <a:solidFill>
                <a:srgbClr val="8426C9"/>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t</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Uniforme</a:t>
            </a:r>
            <a:endParaRPr b="1" sz="1400">
              <a:solidFill>
                <a:srgbClr val="8426C9"/>
              </a:solidFill>
              <a:latin typeface="Poppins"/>
              <a:ea typeface="Poppins"/>
              <a:cs typeface="Poppins"/>
              <a:sym typeface="Poppins"/>
            </a:endParaRPr>
          </a:p>
        </p:txBody>
      </p:sp>
      <p:sp>
        <p:nvSpPr>
          <p:cNvPr id="918" name="Google Shape;918;p6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9" name="Google Shape;919;p65"/>
          <p:cNvPicPr preferRelativeResize="0"/>
          <p:nvPr/>
        </p:nvPicPr>
        <p:blipFill>
          <a:blip r:embed="rId4">
            <a:alphaModFix/>
          </a:blip>
          <a:stretch>
            <a:fillRect/>
          </a:stretch>
        </p:blipFill>
        <p:spPr>
          <a:xfrm>
            <a:off x="4407176" y="2664474"/>
            <a:ext cx="3388599" cy="2517526"/>
          </a:xfrm>
          <a:prstGeom prst="rect">
            <a:avLst/>
          </a:prstGeom>
          <a:noFill/>
          <a:ln>
            <a:noFill/>
          </a:ln>
        </p:spPr>
      </p:pic>
      <p:sp>
        <p:nvSpPr>
          <p:cNvPr id="920" name="Google Shape;920;p6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5"/>
          <p:cNvSpPr txBox="1"/>
          <p:nvPr>
            <p:ph idx="4294967295" type="title"/>
          </p:nvPr>
        </p:nvSpPr>
        <p:spPr>
          <a:xfrm>
            <a:off x="715552" y="196125"/>
            <a:ext cx="6447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Densidades de Probabilidad</a:t>
            </a:r>
            <a:endParaRPr b="1">
              <a:latin typeface="Poppins"/>
              <a:ea typeface="Poppins"/>
              <a:cs typeface="Poppins"/>
              <a:sym typeface="Poppins"/>
            </a:endParaRPr>
          </a:p>
        </p:txBody>
      </p:sp>
      <p:pic>
        <p:nvPicPr>
          <p:cNvPr id="924" name="Google Shape;924;p65"/>
          <p:cNvPicPr preferRelativeResize="0"/>
          <p:nvPr/>
        </p:nvPicPr>
        <p:blipFill rotWithShape="1">
          <a:blip r:embed="rId5">
            <a:alphaModFix/>
          </a:blip>
          <a:srcRect b="67930" l="9063" r="83012" t="21290"/>
          <a:stretch/>
        </p:blipFill>
        <p:spPr>
          <a:xfrm>
            <a:off x="4712153" y="1578154"/>
            <a:ext cx="1232645" cy="1045193"/>
          </a:xfrm>
          <a:prstGeom prst="rect">
            <a:avLst/>
          </a:prstGeom>
          <a:noFill/>
          <a:ln>
            <a:noFill/>
          </a:ln>
        </p:spPr>
      </p:pic>
      <p:pic>
        <p:nvPicPr>
          <p:cNvPr id="925" name="Google Shape;925;p65"/>
          <p:cNvPicPr preferRelativeResize="0"/>
          <p:nvPr/>
        </p:nvPicPr>
        <p:blipFill rotWithShape="1">
          <a:blip r:embed="rId5">
            <a:alphaModFix/>
          </a:blip>
          <a:srcRect b="79019" l="18460" r="73989" t="10201"/>
          <a:stretch/>
        </p:blipFill>
        <p:spPr>
          <a:xfrm>
            <a:off x="3327376" y="1552251"/>
            <a:ext cx="1232636" cy="1097001"/>
          </a:xfrm>
          <a:prstGeom prst="rect">
            <a:avLst/>
          </a:prstGeom>
          <a:noFill/>
          <a:ln>
            <a:noFill/>
          </a:ln>
        </p:spPr>
      </p:pic>
      <p:pic>
        <p:nvPicPr>
          <p:cNvPr id="926" name="Google Shape;926;p65"/>
          <p:cNvPicPr preferRelativeResize="0"/>
          <p:nvPr/>
        </p:nvPicPr>
        <p:blipFill rotWithShape="1">
          <a:blip r:embed="rId5">
            <a:alphaModFix/>
          </a:blip>
          <a:srcRect b="2898" l="46047" r="46380" t="86322"/>
          <a:stretch/>
        </p:blipFill>
        <p:spPr>
          <a:xfrm>
            <a:off x="7519621" y="1537026"/>
            <a:ext cx="1270555" cy="1127450"/>
          </a:xfrm>
          <a:prstGeom prst="rect">
            <a:avLst/>
          </a:prstGeom>
          <a:noFill/>
          <a:ln>
            <a:noFill/>
          </a:ln>
        </p:spPr>
      </p:pic>
      <p:pic>
        <p:nvPicPr>
          <p:cNvPr id="927" name="Google Shape;927;p65"/>
          <p:cNvPicPr preferRelativeResize="0"/>
          <p:nvPr/>
        </p:nvPicPr>
        <p:blipFill rotWithShape="1">
          <a:blip r:embed="rId5">
            <a:alphaModFix/>
          </a:blip>
          <a:srcRect b="24566" l="18133" r="74294" t="64654"/>
          <a:stretch/>
        </p:blipFill>
        <p:spPr>
          <a:xfrm>
            <a:off x="6096936" y="1537039"/>
            <a:ext cx="1270546" cy="11274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8" name="Shape 108"/>
        <p:cNvGrpSpPr/>
        <p:nvPr/>
      </p:nvGrpSpPr>
      <p:grpSpPr>
        <a:xfrm>
          <a:off x="0" y="0"/>
          <a:ext cx="0" cy="0"/>
          <a:chOff x="0" y="0"/>
          <a:chExt cx="0" cy="0"/>
        </a:xfrm>
      </p:grpSpPr>
      <p:grpSp>
        <p:nvGrpSpPr>
          <p:cNvPr id="109" name="Google Shape;109;p21"/>
          <p:cNvGrpSpPr/>
          <p:nvPr/>
        </p:nvGrpSpPr>
        <p:grpSpPr>
          <a:xfrm>
            <a:off x="0" y="0"/>
            <a:ext cx="9144000" cy="5143500"/>
            <a:chOff x="0" y="0"/>
            <a:chExt cx="9144000" cy="5143500"/>
          </a:xfrm>
        </p:grpSpPr>
        <p:sp>
          <p:nvSpPr>
            <p:cNvPr id="110" name="Google Shape;110;p2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2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12" name="Google Shape;112;p21"/>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Probabilidad</a:t>
            </a:r>
            <a:endParaRPr b="1">
              <a:latin typeface="Poppins"/>
              <a:ea typeface="Poppins"/>
              <a:cs typeface="Poppins"/>
              <a:sym typeface="Poppins"/>
            </a:endParaRPr>
          </a:p>
        </p:txBody>
      </p:sp>
      <p:grpSp>
        <p:nvGrpSpPr>
          <p:cNvPr id="113" name="Google Shape;113;p21"/>
          <p:cNvGrpSpPr/>
          <p:nvPr/>
        </p:nvGrpSpPr>
        <p:grpSpPr>
          <a:xfrm>
            <a:off x="6543675" y="4343400"/>
            <a:ext cx="2714775" cy="839694"/>
            <a:chOff x="6543675" y="4343400"/>
            <a:chExt cx="2714775" cy="839694"/>
          </a:xfrm>
        </p:grpSpPr>
        <p:sp>
          <p:nvSpPr>
            <p:cNvPr id="114" name="Google Shape;114;p2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 name="Google Shape;118;p21"/>
          <p:cNvPicPr preferRelativeResize="0"/>
          <p:nvPr/>
        </p:nvPicPr>
        <p:blipFill>
          <a:blip r:embed="rId4">
            <a:alphaModFix/>
          </a:blip>
          <a:stretch>
            <a:fillRect/>
          </a:stretch>
        </p:blipFill>
        <p:spPr>
          <a:xfrm>
            <a:off x="4638469" y="637973"/>
            <a:ext cx="4505526" cy="4505526"/>
          </a:xfrm>
          <a:prstGeom prst="rect">
            <a:avLst/>
          </a:prstGeom>
          <a:noFill/>
          <a:ln>
            <a:noFill/>
          </a:ln>
        </p:spPr>
      </p:pic>
      <p:sp>
        <p:nvSpPr>
          <p:cNvPr id="119" name="Google Shape;119;p21"/>
          <p:cNvSpPr/>
          <p:nvPr/>
        </p:nvSpPr>
        <p:spPr>
          <a:xfrm>
            <a:off x="598125" y="2090488"/>
            <a:ext cx="5136600" cy="1149900"/>
          </a:xfrm>
          <a:prstGeom prst="wedgeRoundRectCallout">
            <a:avLst>
              <a:gd fmla="val 59577" name="adj1"/>
              <a:gd fmla="val 52702" name="adj2"/>
              <a:gd fmla="val 0" name="adj3"/>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txBox="1"/>
          <p:nvPr>
            <p:ph idx="4294967295" type="title"/>
          </p:nvPr>
        </p:nvSpPr>
        <p:spPr>
          <a:xfrm>
            <a:off x="730375" y="2146363"/>
            <a:ext cx="4864500" cy="1048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Es una medida numérica que </a:t>
            </a:r>
            <a:r>
              <a:rPr b="1" lang="es" sz="1400">
                <a:solidFill>
                  <a:srgbClr val="1BBC9B"/>
                </a:solidFill>
                <a:latin typeface="Poppins"/>
                <a:ea typeface="Poppins"/>
                <a:cs typeface="Poppins"/>
                <a:sym typeface="Poppins"/>
              </a:rPr>
              <a:t>cuantifica la posibilidad de que ocurra un evento</a:t>
            </a:r>
            <a:r>
              <a:rPr lang="es" sz="1400">
                <a:latin typeface="Poppins"/>
                <a:ea typeface="Poppins"/>
                <a:cs typeface="Poppins"/>
                <a:sym typeface="Poppins"/>
              </a:rPr>
              <a:t>.</a:t>
            </a:r>
            <a:endParaRPr sz="1400">
              <a:latin typeface="Poppins"/>
              <a:ea typeface="Poppins"/>
              <a:cs typeface="Poppins"/>
              <a:sym typeface="Poppins"/>
            </a:endParaRPr>
          </a:p>
        </p:txBody>
      </p:sp>
      <p:sp>
        <p:nvSpPr>
          <p:cNvPr id="121" name="Google Shape;121;p21"/>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t/>
            </a:r>
            <a:endParaRPr i="1" sz="900">
              <a:latin typeface="Dosis"/>
              <a:ea typeface="Dosis"/>
              <a:cs typeface="Dosis"/>
              <a:sym typeface="Dosi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931" name="Shape 931"/>
        <p:cNvGrpSpPr/>
        <p:nvPr/>
      </p:nvGrpSpPr>
      <p:grpSpPr>
        <a:xfrm>
          <a:off x="0" y="0"/>
          <a:ext cx="0" cy="0"/>
          <a:chOff x="0" y="0"/>
          <a:chExt cx="0" cy="0"/>
        </a:xfrm>
      </p:grpSpPr>
      <p:grpSp>
        <p:nvGrpSpPr>
          <p:cNvPr id="932" name="Google Shape;932;p66"/>
          <p:cNvGrpSpPr/>
          <p:nvPr/>
        </p:nvGrpSpPr>
        <p:grpSpPr>
          <a:xfrm>
            <a:off x="0" y="0"/>
            <a:ext cx="9144000" cy="5143500"/>
            <a:chOff x="0" y="0"/>
            <a:chExt cx="9144000" cy="5143500"/>
          </a:xfrm>
        </p:grpSpPr>
        <p:sp>
          <p:nvSpPr>
            <p:cNvPr id="933" name="Google Shape;933;p6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4" name="Google Shape;934;p6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935" name="Google Shape;935;p6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6" name="Google Shape;936;p66"/>
          <p:cNvPicPr preferRelativeResize="0"/>
          <p:nvPr/>
        </p:nvPicPr>
        <p:blipFill>
          <a:blip r:embed="rId4">
            <a:alphaModFix/>
          </a:blip>
          <a:stretch>
            <a:fillRect/>
          </a:stretch>
        </p:blipFill>
        <p:spPr>
          <a:xfrm>
            <a:off x="693536" y="2695943"/>
            <a:ext cx="3476988" cy="1035168"/>
          </a:xfrm>
          <a:prstGeom prst="rect">
            <a:avLst/>
          </a:prstGeom>
          <a:noFill/>
          <a:ln>
            <a:noFill/>
          </a:ln>
        </p:spPr>
      </p:pic>
      <p:sp>
        <p:nvSpPr>
          <p:cNvPr id="937" name="Google Shape;937;p6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6"/>
          <p:cNvSpPr txBox="1"/>
          <p:nvPr>
            <p:ph idx="4294967295" type="title"/>
          </p:nvPr>
        </p:nvSpPr>
        <p:spPr>
          <a:xfrm>
            <a:off x="715552" y="196125"/>
            <a:ext cx="6447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Densidades de Probabilidad</a:t>
            </a:r>
            <a:endParaRPr b="1">
              <a:latin typeface="Poppins"/>
              <a:ea typeface="Poppins"/>
              <a:cs typeface="Poppins"/>
              <a:sym typeface="Poppins"/>
            </a:endParaRPr>
          </a:p>
        </p:txBody>
      </p:sp>
      <p:pic>
        <p:nvPicPr>
          <p:cNvPr id="941" name="Google Shape;941;p66"/>
          <p:cNvPicPr preferRelativeResize="0"/>
          <p:nvPr/>
        </p:nvPicPr>
        <p:blipFill>
          <a:blip r:embed="rId5">
            <a:alphaModFix/>
          </a:blip>
          <a:stretch>
            <a:fillRect/>
          </a:stretch>
        </p:blipFill>
        <p:spPr>
          <a:xfrm>
            <a:off x="4712142" y="2695952"/>
            <a:ext cx="3838556" cy="1253098"/>
          </a:xfrm>
          <a:prstGeom prst="rect">
            <a:avLst/>
          </a:prstGeom>
          <a:noFill/>
          <a:ln>
            <a:noFill/>
          </a:ln>
        </p:spPr>
      </p:pic>
      <p:pic>
        <p:nvPicPr>
          <p:cNvPr id="942" name="Google Shape;942;p66"/>
          <p:cNvPicPr preferRelativeResize="0"/>
          <p:nvPr/>
        </p:nvPicPr>
        <p:blipFill rotWithShape="1">
          <a:blip r:embed="rId6">
            <a:alphaModFix/>
          </a:blip>
          <a:srcRect b="2898" l="46047" r="46380" t="86322"/>
          <a:stretch/>
        </p:blipFill>
        <p:spPr>
          <a:xfrm>
            <a:off x="4738321" y="2922370"/>
            <a:ext cx="1270555" cy="1127450"/>
          </a:xfrm>
          <a:prstGeom prst="rect">
            <a:avLst/>
          </a:prstGeom>
          <a:noFill/>
          <a:ln>
            <a:noFill/>
          </a:ln>
        </p:spPr>
      </p:pic>
      <p:pic>
        <p:nvPicPr>
          <p:cNvPr id="943" name="Google Shape;943;p66"/>
          <p:cNvPicPr preferRelativeResize="0"/>
          <p:nvPr/>
        </p:nvPicPr>
        <p:blipFill>
          <a:blip r:embed="rId7">
            <a:alphaModFix/>
          </a:blip>
          <a:stretch>
            <a:fillRect/>
          </a:stretch>
        </p:blipFill>
        <p:spPr>
          <a:xfrm>
            <a:off x="667599" y="1033900"/>
            <a:ext cx="3338305" cy="1347204"/>
          </a:xfrm>
          <a:prstGeom prst="rect">
            <a:avLst/>
          </a:prstGeom>
          <a:noFill/>
          <a:ln>
            <a:noFill/>
          </a:ln>
        </p:spPr>
      </p:pic>
      <p:pic>
        <p:nvPicPr>
          <p:cNvPr id="944" name="Google Shape;944;p66"/>
          <p:cNvPicPr preferRelativeResize="0"/>
          <p:nvPr/>
        </p:nvPicPr>
        <p:blipFill>
          <a:blip r:embed="rId8">
            <a:alphaModFix/>
          </a:blip>
          <a:stretch>
            <a:fillRect/>
          </a:stretch>
        </p:blipFill>
        <p:spPr>
          <a:xfrm>
            <a:off x="4712158" y="1050386"/>
            <a:ext cx="3214481" cy="1163944"/>
          </a:xfrm>
          <a:prstGeom prst="rect">
            <a:avLst/>
          </a:prstGeom>
          <a:noFill/>
          <a:ln>
            <a:noFill/>
          </a:ln>
        </p:spPr>
      </p:pic>
      <p:pic>
        <p:nvPicPr>
          <p:cNvPr id="945" name="Google Shape;945;p66"/>
          <p:cNvPicPr preferRelativeResize="0"/>
          <p:nvPr/>
        </p:nvPicPr>
        <p:blipFill rotWithShape="1">
          <a:blip r:embed="rId6">
            <a:alphaModFix/>
          </a:blip>
          <a:srcRect b="79019" l="18460" r="73989" t="10201"/>
          <a:stretch/>
        </p:blipFill>
        <p:spPr>
          <a:xfrm>
            <a:off x="667601" y="1267800"/>
            <a:ext cx="1232636" cy="1097001"/>
          </a:xfrm>
          <a:prstGeom prst="rect">
            <a:avLst/>
          </a:prstGeom>
          <a:noFill/>
          <a:ln>
            <a:noFill/>
          </a:ln>
        </p:spPr>
      </p:pic>
      <p:pic>
        <p:nvPicPr>
          <p:cNvPr id="946" name="Google Shape;946;p66"/>
          <p:cNvPicPr preferRelativeResize="0"/>
          <p:nvPr/>
        </p:nvPicPr>
        <p:blipFill rotWithShape="1">
          <a:blip r:embed="rId6">
            <a:alphaModFix/>
          </a:blip>
          <a:srcRect b="67930" l="9063" r="83012" t="21290"/>
          <a:stretch/>
        </p:blipFill>
        <p:spPr>
          <a:xfrm>
            <a:off x="4757278" y="1293704"/>
            <a:ext cx="1232645" cy="1045193"/>
          </a:xfrm>
          <a:prstGeom prst="rect">
            <a:avLst/>
          </a:prstGeom>
          <a:noFill/>
          <a:ln>
            <a:noFill/>
          </a:ln>
        </p:spPr>
      </p:pic>
      <p:pic>
        <p:nvPicPr>
          <p:cNvPr id="947" name="Google Shape;947;p66"/>
          <p:cNvPicPr preferRelativeResize="0"/>
          <p:nvPr/>
        </p:nvPicPr>
        <p:blipFill rotWithShape="1">
          <a:blip r:embed="rId6">
            <a:alphaModFix/>
          </a:blip>
          <a:srcRect b="24566" l="18133" r="74294" t="64654"/>
          <a:stretch/>
        </p:blipFill>
        <p:spPr>
          <a:xfrm>
            <a:off x="617323" y="2922384"/>
            <a:ext cx="1270546" cy="1127423"/>
          </a:xfrm>
          <a:prstGeom prst="rect">
            <a:avLst/>
          </a:prstGeom>
          <a:noFill/>
          <a:ln>
            <a:noFill/>
          </a:ln>
        </p:spPr>
      </p:pic>
      <p:sp>
        <p:nvSpPr>
          <p:cNvPr id="948" name="Google Shape;948;p66"/>
          <p:cNvSpPr txBox="1"/>
          <p:nvPr>
            <p:ph idx="4294967295" type="title"/>
          </p:nvPr>
        </p:nvSpPr>
        <p:spPr>
          <a:xfrm>
            <a:off x="0" y="4218925"/>
            <a:ext cx="4821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a:t>
            </a:r>
            <a:endParaRPr b="1" i="1" sz="900">
              <a:solidFill>
                <a:srgbClr val="8426C9"/>
              </a:solidFill>
              <a:latin typeface="Dosis"/>
              <a:ea typeface="Dosis"/>
              <a:cs typeface="Dosis"/>
              <a:sym typeface="Dosis"/>
            </a:endParaRPr>
          </a:p>
          <a:p>
            <a:pPr indent="0" lvl="0" marL="0" rtl="0" algn="l">
              <a:lnSpc>
                <a:spcPct val="115000"/>
              </a:lnSpc>
              <a:spcBef>
                <a:spcPts val="0"/>
              </a:spcBef>
              <a:spcAft>
                <a:spcPts val="0"/>
              </a:spcAft>
              <a:buNone/>
            </a:pPr>
            <a:r>
              <a:rPr i="1" lang="es" sz="900">
                <a:latin typeface="Dosis"/>
                <a:ea typeface="Dosis"/>
                <a:cs typeface="Dosis"/>
                <a:sym typeface="Dosis"/>
              </a:rPr>
              <a:t>Freund, J.E., Miller, I. and Miller, M. (2000) Estadística matemática con aplicaciones. México: Pearson Educación. </a:t>
            </a:r>
            <a:endParaRPr i="1" sz="900">
              <a:latin typeface="Dosis"/>
              <a:ea typeface="Dosis"/>
              <a:cs typeface="Dosis"/>
              <a:sym typeface="Dosi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952" name="Shape 952"/>
        <p:cNvGrpSpPr/>
        <p:nvPr/>
      </p:nvGrpSpPr>
      <p:grpSpPr>
        <a:xfrm>
          <a:off x="0" y="0"/>
          <a:ext cx="0" cy="0"/>
          <a:chOff x="0" y="0"/>
          <a:chExt cx="0" cy="0"/>
        </a:xfrm>
      </p:grpSpPr>
      <p:grpSp>
        <p:nvGrpSpPr>
          <p:cNvPr id="953" name="Google Shape;953;p67"/>
          <p:cNvGrpSpPr/>
          <p:nvPr/>
        </p:nvGrpSpPr>
        <p:grpSpPr>
          <a:xfrm>
            <a:off x="0" y="0"/>
            <a:ext cx="9144000" cy="5143500"/>
            <a:chOff x="0" y="0"/>
            <a:chExt cx="9144000" cy="5143500"/>
          </a:xfrm>
        </p:grpSpPr>
        <p:sp>
          <p:nvSpPr>
            <p:cNvPr id="954" name="Google Shape;954;p6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5" name="Google Shape;955;p6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956" name="Google Shape;956;p67"/>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Beta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Cauchy</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Chi-cuadrada</a:t>
            </a:r>
            <a:endParaRPr b="1" sz="1400">
              <a:solidFill>
                <a:srgbClr val="8426C9"/>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Exponencial</a:t>
            </a:r>
            <a:endParaRPr b="1" sz="1400">
              <a:solidFill>
                <a:srgbClr val="8426C9"/>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FF5BC4"/>
                </a:solidFill>
                <a:latin typeface="Poppins"/>
                <a:ea typeface="Poppins"/>
                <a:cs typeface="Poppins"/>
                <a:sym typeface="Poppins"/>
              </a:rPr>
              <a:t>F</a:t>
            </a:r>
            <a:endParaRPr b="1" sz="1400">
              <a:solidFill>
                <a:srgbClr val="FF5BC4"/>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Gamma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Normal</a:t>
            </a:r>
            <a:endParaRPr b="1" sz="1400">
              <a:solidFill>
                <a:srgbClr val="8426C9"/>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FF5BC4"/>
                </a:solidFill>
                <a:latin typeface="Poppins"/>
                <a:ea typeface="Poppins"/>
                <a:cs typeface="Poppins"/>
                <a:sym typeface="Poppins"/>
              </a:rPr>
              <a:t>t</a:t>
            </a:r>
            <a:endParaRPr b="1" sz="1400">
              <a:solidFill>
                <a:srgbClr val="FF5BC4"/>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8426C9"/>
                </a:solidFill>
                <a:latin typeface="Poppins"/>
                <a:ea typeface="Poppins"/>
                <a:cs typeface="Poppins"/>
                <a:sym typeface="Poppins"/>
              </a:rPr>
              <a:t>Uniforme</a:t>
            </a:r>
            <a:endParaRPr b="1" sz="1400">
              <a:solidFill>
                <a:srgbClr val="8426C9"/>
              </a:solidFill>
              <a:latin typeface="Poppins"/>
              <a:ea typeface="Poppins"/>
              <a:cs typeface="Poppins"/>
              <a:sym typeface="Poppins"/>
            </a:endParaRPr>
          </a:p>
        </p:txBody>
      </p:sp>
      <p:sp>
        <p:nvSpPr>
          <p:cNvPr id="957" name="Google Shape;957;p6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8" name="Google Shape;958;p67"/>
          <p:cNvPicPr preferRelativeResize="0"/>
          <p:nvPr/>
        </p:nvPicPr>
        <p:blipFill>
          <a:blip r:embed="rId4">
            <a:alphaModFix/>
          </a:blip>
          <a:stretch>
            <a:fillRect/>
          </a:stretch>
        </p:blipFill>
        <p:spPr>
          <a:xfrm>
            <a:off x="4407176" y="2664474"/>
            <a:ext cx="3388599" cy="2517526"/>
          </a:xfrm>
          <a:prstGeom prst="rect">
            <a:avLst/>
          </a:prstGeom>
          <a:noFill/>
          <a:ln>
            <a:noFill/>
          </a:ln>
        </p:spPr>
      </p:pic>
      <p:sp>
        <p:nvSpPr>
          <p:cNvPr id="959" name="Google Shape;959;p6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7"/>
          <p:cNvSpPr txBox="1"/>
          <p:nvPr>
            <p:ph idx="4294967295" type="title"/>
          </p:nvPr>
        </p:nvSpPr>
        <p:spPr>
          <a:xfrm>
            <a:off x="715552" y="196125"/>
            <a:ext cx="6447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Densidades de Probabilidad</a:t>
            </a:r>
            <a:endParaRPr b="1">
              <a:latin typeface="Poppins"/>
              <a:ea typeface="Poppins"/>
              <a:cs typeface="Poppins"/>
              <a:sym typeface="Poppins"/>
            </a:endParaRPr>
          </a:p>
        </p:txBody>
      </p:sp>
      <p:pic>
        <p:nvPicPr>
          <p:cNvPr id="963" name="Google Shape;963;p67"/>
          <p:cNvPicPr preferRelativeResize="0"/>
          <p:nvPr/>
        </p:nvPicPr>
        <p:blipFill rotWithShape="1">
          <a:blip r:embed="rId5">
            <a:alphaModFix/>
          </a:blip>
          <a:srcRect b="67930" l="9063" r="83012" t="21290"/>
          <a:stretch/>
        </p:blipFill>
        <p:spPr>
          <a:xfrm>
            <a:off x="4712153" y="1578154"/>
            <a:ext cx="1232645" cy="1045193"/>
          </a:xfrm>
          <a:prstGeom prst="rect">
            <a:avLst/>
          </a:prstGeom>
          <a:noFill/>
          <a:ln>
            <a:noFill/>
          </a:ln>
        </p:spPr>
      </p:pic>
      <p:pic>
        <p:nvPicPr>
          <p:cNvPr id="964" name="Google Shape;964;p67"/>
          <p:cNvPicPr preferRelativeResize="0"/>
          <p:nvPr/>
        </p:nvPicPr>
        <p:blipFill rotWithShape="1">
          <a:blip r:embed="rId5">
            <a:alphaModFix/>
          </a:blip>
          <a:srcRect b="79019" l="18460" r="73989" t="10201"/>
          <a:stretch/>
        </p:blipFill>
        <p:spPr>
          <a:xfrm>
            <a:off x="3327376" y="1552251"/>
            <a:ext cx="1232636" cy="1097001"/>
          </a:xfrm>
          <a:prstGeom prst="rect">
            <a:avLst/>
          </a:prstGeom>
          <a:noFill/>
          <a:ln>
            <a:noFill/>
          </a:ln>
        </p:spPr>
      </p:pic>
      <p:pic>
        <p:nvPicPr>
          <p:cNvPr id="965" name="Google Shape;965;p67"/>
          <p:cNvPicPr preferRelativeResize="0"/>
          <p:nvPr/>
        </p:nvPicPr>
        <p:blipFill rotWithShape="1">
          <a:blip r:embed="rId5">
            <a:alphaModFix/>
          </a:blip>
          <a:srcRect b="2898" l="46047" r="46380" t="86322"/>
          <a:stretch/>
        </p:blipFill>
        <p:spPr>
          <a:xfrm>
            <a:off x="7519621" y="1537026"/>
            <a:ext cx="1270555" cy="1127450"/>
          </a:xfrm>
          <a:prstGeom prst="rect">
            <a:avLst/>
          </a:prstGeom>
          <a:noFill/>
          <a:ln>
            <a:noFill/>
          </a:ln>
        </p:spPr>
      </p:pic>
      <p:pic>
        <p:nvPicPr>
          <p:cNvPr id="966" name="Google Shape;966;p67"/>
          <p:cNvPicPr preferRelativeResize="0"/>
          <p:nvPr/>
        </p:nvPicPr>
        <p:blipFill rotWithShape="1">
          <a:blip r:embed="rId5">
            <a:alphaModFix/>
          </a:blip>
          <a:srcRect b="24566" l="18133" r="74294" t="64654"/>
          <a:stretch/>
        </p:blipFill>
        <p:spPr>
          <a:xfrm>
            <a:off x="6096936" y="1537039"/>
            <a:ext cx="1270546" cy="112742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970" name="Shape 970"/>
        <p:cNvGrpSpPr/>
        <p:nvPr/>
      </p:nvGrpSpPr>
      <p:grpSpPr>
        <a:xfrm>
          <a:off x="0" y="0"/>
          <a:ext cx="0" cy="0"/>
          <a:chOff x="0" y="0"/>
          <a:chExt cx="0" cy="0"/>
        </a:xfrm>
      </p:grpSpPr>
      <p:grpSp>
        <p:nvGrpSpPr>
          <p:cNvPr id="971" name="Google Shape;971;p68"/>
          <p:cNvGrpSpPr/>
          <p:nvPr/>
        </p:nvGrpSpPr>
        <p:grpSpPr>
          <a:xfrm>
            <a:off x="0" y="0"/>
            <a:ext cx="9144000" cy="5143500"/>
            <a:chOff x="0" y="0"/>
            <a:chExt cx="9144000" cy="5143500"/>
          </a:xfrm>
        </p:grpSpPr>
        <p:sp>
          <p:nvSpPr>
            <p:cNvPr id="972" name="Google Shape;972;p6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3" name="Google Shape;973;p6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974" name="Google Shape;974;p6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68"/>
          <p:cNvPicPr preferRelativeResize="0"/>
          <p:nvPr/>
        </p:nvPicPr>
        <p:blipFill>
          <a:blip r:embed="rId4">
            <a:alphaModFix/>
          </a:blip>
          <a:stretch>
            <a:fillRect/>
          </a:stretch>
        </p:blipFill>
        <p:spPr>
          <a:xfrm>
            <a:off x="693525" y="1067163"/>
            <a:ext cx="4988725" cy="1538327"/>
          </a:xfrm>
          <a:prstGeom prst="rect">
            <a:avLst/>
          </a:prstGeom>
          <a:noFill/>
          <a:ln>
            <a:noFill/>
          </a:ln>
        </p:spPr>
      </p:pic>
      <p:sp>
        <p:nvSpPr>
          <p:cNvPr id="976" name="Google Shape;976;p6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8"/>
          <p:cNvSpPr txBox="1"/>
          <p:nvPr>
            <p:ph idx="4294967295" type="title"/>
          </p:nvPr>
        </p:nvSpPr>
        <p:spPr>
          <a:xfrm>
            <a:off x="715552" y="196125"/>
            <a:ext cx="6447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Densidades de Probabilidad</a:t>
            </a:r>
            <a:endParaRPr b="1">
              <a:latin typeface="Poppins"/>
              <a:ea typeface="Poppins"/>
              <a:cs typeface="Poppins"/>
              <a:sym typeface="Poppins"/>
            </a:endParaRPr>
          </a:p>
        </p:txBody>
      </p:sp>
      <p:pic>
        <p:nvPicPr>
          <p:cNvPr id="980" name="Google Shape;980;p68"/>
          <p:cNvPicPr preferRelativeResize="0"/>
          <p:nvPr/>
        </p:nvPicPr>
        <p:blipFill rotWithShape="1">
          <a:blip r:embed="rId5">
            <a:alphaModFix/>
          </a:blip>
          <a:srcRect b="68290" l="36776" r="55673" t="20930"/>
          <a:stretch/>
        </p:blipFill>
        <p:spPr>
          <a:xfrm>
            <a:off x="693526" y="1251187"/>
            <a:ext cx="1232636" cy="1097001"/>
          </a:xfrm>
          <a:prstGeom prst="rect">
            <a:avLst/>
          </a:prstGeom>
          <a:noFill/>
          <a:ln>
            <a:noFill/>
          </a:ln>
        </p:spPr>
      </p:pic>
      <p:pic>
        <p:nvPicPr>
          <p:cNvPr id="981" name="Google Shape;981;p68"/>
          <p:cNvPicPr preferRelativeResize="0"/>
          <p:nvPr/>
        </p:nvPicPr>
        <p:blipFill>
          <a:blip r:embed="rId6">
            <a:alphaModFix/>
          </a:blip>
          <a:stretch>
            <a:fillRect/>
          </a:stretch>
        </p:blipFill>
        <p:spPr>
          <a:xfrm>
            <a:off x="693525" y="2893073"/>
            <a:ext cx="4203313" cy="1343328"/>
          </a:xfrm>
          <a:prstGeom prst="rect">
            <a:avLst/>
          </a:prstGeom>
          <a:noFill/>
          <a:ln>
            <a:noFill/>
          </a:ln>
        </p:spPr>
      </p:pic>
      <p:pic>
        <p:nvPicPr>
          <p:cNvPr id="982" name="Google Shape;982;p68"/>
          <p:cNvPicPr preferRelativeResize="0"/>
          <p:nvPr/>
        </p:nvPicPr>
        <p:blipFill rotWithShape="1">
          <a:blip r:embed="rId5">
            <a:alphaModFix/>
          </a:blip>
          <a:srcRect b="3236" l="0" r="92427" t="85984"/>
          <a:stretch/>
        </p:blipFill>
        <p:spPr>
          <a:xfrm>
            <a:off x="766823" y="3077459"/>
            <a:ext cx="1270546" cy="1127423"/>
          </a:xfrm>
          <a:prstGeom prst="rect">
            <a:avLst/>
          </a:prstGeom>
          <a:noFill/>
          <a:ln>
            <a:noFill/>
          </a:ln>
        </p:spPr>
      </p:pic>
      <p:sp>
        <p:nvSpPr>
          <p:cNvPr id="983" name="Google Shape;983;p68"/>
          <p:cNvSpPr txBox="1"/>
          <p:nvPr>
            <p:ph idx="4294967295" type="title"/>
          </p:nvPr>
        </p:nvSpPr>
        <p:spPr>
          <a:xfrm>
            <a:off x="0" y="4218925"/>
            <a:ext cx="4821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a:t>
            </a:r>
            <a:endParaRPr b="1" i="1" sz="900">
              <a:solidFill>
                <a:srgbClr val="8426C9"/>
              </a:solidFill>
              <a:latin typeface="Dosis"/>
              <a:ea typeface="Dosis"/>
              <a:cs typeface="Dosis"/>
              <a:sym typeface="Dosis"/>
            </a:endParaRPr>
          </a:p>
          <a:p>
            <a:pPr indent="0" lvl="0" marL="0" rtl="0" algn="l">
              <a:lnSpc>
                <a:spcPct val="115000"/>
              </a:lnSpc>
              <a:spcBef>
                <a:spcPts val="0"/>
              </a:spcBef>
              <a:spcAft>
                <a:spcPts val="0"/>
              </a:spcAft>
              <a:buNone/>
            </a:pPr>
            <a:r>
              <a:rPr i="1" lang="es" sz="900">
                <a:latin typeface="Dosis"/>
                <a:ea typeface="Dosis"/>
                <a:cs typeface="Dosis"/>
                <a:sym typeface="Dosis"/>
              </a:rPr>
              <a:t>Freund, J.E., Miller, I. and Miller, M. (2000) Estadística matemática con aplicaciones. México: Pearson Educación. </a:t>
            </a:r>
            <a:endParaRPr i="1" sz="900">
              <a:latin typeface="Dosis"/>
              <a:ea typeface="Dosis"/>
              <a:cs typeface="Dosis"/>
              <a:sym typeface="Dosi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987" name="Shape 987"/>
        <p:cNvGrpSpPr/>
        <p:nvPr/>
      </p:nvGrpSpPr>
      <p:grpSpPr>
        <a:xfrm>
          <a:off x="0" y="0"/>
          <a:ext cx="0" cy="0"/>
          <a:chOff x="0" y="0"/>
          <a:chExt cx="0" cy="0"/>
        </a:xfrm>
      </p:grpSpPr>
      <p:grpSp>
        <p:nvGrpSpPr>
          <p:cNvPr id="988" name="Google Shape;988;p69"/>
          <p:cNvGrpSpPr/>
          <p:nvPr/>
        </p:nvGrpSpPr>
        <p:grpSpPr>
          <a:xfrm>
            <a:off x="0" y="0"/>
            <a:ext cx="9144000" cy="5143500"/>
            <a:chOff x="0" y="0"/>
            <a:chExt cx="9144000" cy="5143500"/>
          </a:xfrm>
        </p:grpSpPr>
        <p:sp>
          <p:nvSpPr>
            <p:cNvPr id="989" name="Google Shape;989;p6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 name="Google Shape;990;p6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pic>
        <p:nvPicPr>
          <p:cNvPr id="991" name="Google Shape;991;p69"/>
          <p:cNvPicPr preferRelativeResize="0"/>
          <p:nvPr/>
        </p:nvPicPr>
        <p:blipFill>
          <a:blip r:embed="rId4">
            <a:alphaModFix/>
          </a:blip>
          <a:stretch>
            <a:fillRect/>
          </a:stretch>
        </p:blipFill>
        <p:spPr>
          <a:xfrm>
            <a:off x="2347909" y="2558127"/>
            <a:ext cx="4448200" cy="4026027"/>
          </a:xfrm>
          <a:prstGeom prst="rect">
            <a:avLst/>
          </a:prstGeom>
          <a:noFill/>
          <a:ln>
            <a:noFill/>
          </a:ln>
        </p:spPr>
      </p:pic>
      <p:sp>
        <p:nvSpPr>
          <p:cNvPr id="992" name="Google Shape;992;p69"/>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Recordemos…</a:t>
            </a:r>
            <a:endParaRPr sz="1100">
              <a:solidFill>
                <a:schemeClr val="dk2"/>
              </a:solidFill>
              <a:latin typeface="Poppins"/>
              <a:ea typeface="Poppins"/>
              <a:cs typeface="Poppins"/>
              <a:sym typeface="Poppins"/>
            </a:endParaRPr>
          </a:p>
        </p:txBody>
      </p:sp>
      <p:sp>
        <p:nvSpPr>
          <p:cNvPr id="993" name="Google Shape;993;p69"/>
          <p:cNvSpPr txBox="1"/>
          <p:nvPr>
            <p:ph idx="4294967295" type="title"/>
          </p:nvPr>
        </p:nvSpPr>
        <p:spPr>
          <a:xfrm>
            <a:off x="715550" y="1211575"/>
            <a:ext cx="3923100" cy="3602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1600">
                <a:solidFill>
                  <a:srgbClr val="3ABB6C"/>
                </a:solidFill>
                <a:latin typeface="Poppins"/>
                <a:ea typeface="Poppins"/>
                <a:cs typeface="Poppins"/>
                <a:sym typeface="Poppins"/>
              </a:rPr>
              <a:t>Población</a:t>
            </a:r>
            <a:endParaRPr b="1" sz="1600">
              <a:solidFill>
                <a:srgbClr val="3ABB6C"/>
              </a:solidFill>
              <a:latin typeface="Poppins"/>
              <a:ea typeface="Poppins"/>
              <a:cs typeface="Poppins"/>
              <a:sym typeface="Poppins"/>
            </a:endParaRPr>
          </a:p>
          <a:p>
            <a:pPr indent="0" lvl="0" marL="0" rtl="0" algn="ctr">
              <a:lnSpc>
                <a:spcPct val="150000"/>
              </a:lnSpc>
              <a:spcBef>
                <a:spcPts val="0"/>
              </a:spcBef>
              <a:spcAft>
                <a:spcPts val="0"/>
              </a:spcAft>
              <a:buNone/>
            </a:pPr>
            <a:r>
              <a:rPr lang="es" sz="1400">
                <a:latin typeface="Poppins"/>
                <a:ea typeface="Poppins"/>
                <a:cs typeface="Poppins"/>
                <a:sym typeface="Poppins"/>
              </a:rPr>
              <a:t>Todos los elementos de un espacio muestral</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rPr lang="es" sz="1400">
                <a:latin typeface="Poppins"/>
                <a:ea typeface="Poppins"/>
                <a:cs typeface="Poppins"/>
                <a:sym typeface="Poppins"/>
              </a:rPr>
              <a:t>Tamaño: N</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p:txBody>
      </p:sp>
      <p:sp>
        <p:nvSpPr>
          <p:cNvPr id="994" name="Google Shape;994;p6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9"/>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Población vs. Muestra</a:t>
            </a:r>
            <a:endParaRPr b="1">
              <a:latin typeface="Poppins"/>
              <a:ea typeface="Poppins"/>
              <a:cs typeface="Poppins"/>
              <a:sym typeface="Poppins"/>
            </a:endParaRPr>
          </a:p>
        </p:txBody>
      </p:sp>
      <p:sp>
        <p:nvSpPr>
          <p:cNvPr id="999" name="Google Shape;999;p69"/>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es" sz="900">
                <a:solidFill>
                  <a:srgbClr val="1BBC9B"/>
                </a:solidFill>
                <a:latin typeface="Dosis"/>
                <a:ea typeface="Dosis"/>
                <a:cs typeface="Dosis"/>
                <a:sym typeface="Dosis"/>
              </a:rPr>
              <a:t>Recomendado:</a:t>
            </a:r>
            <a:r>
              <a:rPr lang="es" sz="900">
                <a:latin typeface="Dosis"/>
                <a:ea typeface="Dosis"/>
                <a:cs typeface="Dosis"/>
                <a:sym typeface="Dosis"/>
              </a:rPr>
              <a:t> 31 Minutos. </a:t>
            </a:r>
            <a:r>
              <a:rPr i="1" lang="es" sz="900" u="sng">
                <a:solidFill>
                  <a:schemeClr val="hlink"/>
                </a:solidFill>
                <a:latin typeface="Dosis"/>
                <a:ea typeface="Dosis"/>
                <a:cs typeface="Dosis"/>
                <a:sym typeface="Dosis"/>
                <a:hlinkClick r:id="rId5"/>
              </a:rPr>
              <a:t>Censo 2017 - Bodoque censista</a:t>
            </a:r>
            <a:endParaRPr i="1" sz="900">
              <a:latin typeface="Dosis"/>
              <a:ea typeface="Dosis"/>
              <a:cs typeface="Dosis"/>
              <a:sym typeface="Dosis"/>
            </a:endParaRPr>
          </a:p>
        </p:txBody>
      </p:sp>
      <p:sp>
        <p:nvSpPr>
          <p:cNvPr id="1000" name="Google Shape;1000;p69"/>
          <p:cNvSpPr txBox="1"/>
          <p:nvPr>
            <p:ph idx="4294967295" type="title"/>
          </p:nvPr>
        </p:nvSpPr>
        <p:spPr>
          <a:xfrm>
            <a:off x="4570150" y="1211575"/>
            <a:ext cx="3969000" cy="3602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1600">
                <a:solidFill>
                  <a:srgbClr val="CE9E68"/>
                </a:solidFill>
                <a:latin typeface="Poppins"/>
                <a:ea typeface="Poppins"/>
                <a:cs typeface="Poppins"/>
                <a:sym typeface="Poppins"/>
              </a:rPr>
              <a:t>Muestra</a:t>
            </a:r>
            <a:endParaRPr b="1" sz="1600">
              <a:solidFill>
                <a:srgbClr val="CE9E68"/>
              </a:solidFill>
              <a:latin typeface="Poppins"/>
              <a:ea typeface="Poppins"/>
              <a:cs typeface="Poppins"/>
              <a:sym typeface="Poppins"/>
            </a:endParaRPr>
          </a:p>
          <a:p>
            <a:pPr indent="0" lvl="0" marL="0" rtl="0" algn="ctr">
              <a:lnSpc>
                <a:spcPct val="150000"/>
              </a:lnSpc>
              <a:spcBef>
                <a:spcPts val="0"/>
              </a:spcBef>
              <a:spcAft>
                <a:spcPts val="0"/>
              </a:spcAft>
              <a:buNone/>
            </a:pPr>
            <a:r>
              <a:rPr lang="es" sz="1400">
                <a:latin typeface="Poppins"/>
                <a:ea typeface="Poppins"/>
                <a:cs typeface="Poppins"/>
                <a:sym typeface="Poppins"/>
              </a:rPr>
              <a:t>Sólo algunos de los elementos de un espacio muestral.</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rPr lang="es" sz="1400">
                <a:latin typeface="Poppins"/>
                <a:ea typeface="Poppins"/>
                <a:cs typeface="Poppins"/>
                <a:sym typeface="Poppins"/>
              </a:rPr>
              <a:t>Tamaño: n</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04" name="Shape 1004"/>
        <p:cNvGrpSpPr/>
        <p:nvPr/>
      </p:nvGrpSpPr>
      <p:grpSpPr>
        <a:xfrm>
          <a:off x="0" y="0"/>
          <a:ext cx="0" cy="0"/>
          <a:chOff x="0" y="0"/>
          <a:chExt cx="0" cy="0"/>
        </a:xfrm>
      </p:grpSpPr>
      <p:grpSp>
        <p:nvGrpSpPr>
          <p:cNvPr id="1005" name="Google Shape;1005;p70"/>
          <p:cNvGrpSpPr/>
          <p:nvPr/>
        </p:nvGrpSpPr>
        <p:grpSpPr>
          <a:xfrm>
            <a:off x="0" y="0"/>
            <a:ext cx="9144000" cy="5143500"/>
            <a:chOff x="0" y="0"/>
            <a:chExt cx="9144000" cy="5143500"/>
          </a:xfrm>
        </p:grpSpPr>
        <p:sp>
          <p:nvSpPr>
            <p:cNvPr id="1006" name="Google Shape;1006;p7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7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008" name="Google Shape;1008;p70"/>
          <p:cNvSpPr txBox="1"/>
          <p:nvPr>
            <p:ph idx="4294967295" type="title"/>
          </p:nvPr>
        </p:nvSpPr>
        <p:spPr>
          <a:xfrm>
            <a:off x="715550" y="1211575"/>
            <a:ext cx="7823700" cy="3602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 sz="1400">
                <a:latin typeface="Poppins"/>
                <a:ea typeface="Poppins"/>
                <a:cs typeface="Poppins"/>
                <a:sym typeface="Poppins"/>
              </a:rPr>
              <a:t>¿Cómo probarías que una moneda tiene </a:t>
            </a:r>
            <a:r>
              <a:rPr b="1" lang="es" sz="1400">
                <a:solidFill>
                  <a:srgbClr val="1BBC9B"/>
                </a:solidFill>
                <a:latin typeface="Poppins"/>
                <a:ea typeface="Poppins"/>
                <a:cs typeface="Poppins"/>
                <a:sym typeface="Poppins"/>
              </a:rPr>
              <a:t>50%</a:t>
            </a:r>
            <a:r>
              <a:rPr lang="es" sz="1400">
                <a:latin typeface="Poppins"/>
                <a:ea typeface="Poppins"/>
                <a:cs typeface="Poppins"/>
                <a:sym typeface="Poppins"/>
              </a:rPr>
              <a:t> de probabilidad de </a:t>
            </a:r>
            <a:r>
              <a:rPr b="1" lang="es" sz="1400">
                <a:solidFill>
                  <a:srgbClr val="1BBC9B"/>
                </a:solidFill>
                <a:latin typeface="Poppins"/>
                <a:ea typeface="Poppins"/>
                <a:cs typeface="Poppins"/>
                <a:sym typeface="Poppins"/>
              </a:rPr>
              <a:t>cody</a:t>
            </a:r>
            <a:r>
              <a:rPr lang="es" sz="1400">
                <a:latin typeface="Poppins"/>
                <a:ea typeface="Poppins"/>
                <a:cs typeface="Poppins"/>
                <a:sym typeface="Poppins"/>
              </a:rPr>
              <a:t> y </a:t>
            </a:r>
            <a:r>
              <a:rPr b="1" lang="es" sz="1400">
                <a:solidFill>
                  <a:srgbClr val="1BBC9B"/>
                </a:solidFill>
                <a:latin typeface="Poppins"/>
                <a:ea typeface="Poppins"/>
                <a:cs typeface="Poppins"/>
                <a:sym typeface="Poppins"/>
              </a:rPr>
              <a:t>50%</a:t>
            </a:r>
            <a:r>
              <a:rPr lang="es" sz="1400">
                <a:latin typeface="Poppins"/>
                <a:ea typeface="Poppins"/>
                <a:cs typeface="Poppins"/>
                <a:sym typeface="Poppins"/>
              </a:rPr>
              <a:t> de probabilidad de </a:t>
            </a:r>
            <a:r>
              <a:rPr b="1" lang="es" sz="1400">
                <a:solidFill>
                  <a:srgbClr val="1BBC9B"/>
                </a:solidFill>
                <a:latin typeface="Poppins"/>
                <a:ea typeface="Poppins"/>
                <a:cs typeface="Poppins"/>
                <a:sym typeface="Poppins"/>
              </a:rPr>
              <a:t>codigo facilito</a:t>
            </a:r>
            <a:r>
              <a:rPr lang="es" sz="1400">
                <a:latin typeface="Poppins"/>
                <a:ea typeface="Poppins"/>
                <a:cs typeface="Poppins"/>
                <a:sym typeface="Poppins"/>
              </a:rPr>
              <a:t>?</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rPr lang="es" sz="800">
                <a:latin typeface="Poppins"/>
                <a:ea typeface="Poppins"/>
                <a:cs typeface="Poppins"/>
                <a:sym typeface="Poppins"/>
              </a:rPr>
              <a:t>(y estar seguro de ello)</a:t>
            </a:r>
            <a:endParaRPr sz="8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p:txBody>
      </p:sp>
      <p:sp>
        <p:nvSpPr>
          <p:cNvPr id="1009" name="Google Shape;1009;p70"/>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Recordemos…</a:t>
            </a:r>
            <a:endParaRPr sz="1100">
              <a:solidFill>
                <a:schemeClr val="dk2"/>
              </a:solidFill>
              <a:latin typeface="Poppins"/>
              <a:ea typeface="Poppins"/>
              <a:cs typeface="Poppins"/>
              <a:sym typeface="Poppins"/>
            </a:endParaRPr>
          </a:p>
        </p:txBody>
      </p:sp>
      <p:sp>
        <p:nvSpPr>
          <p:cNvPr id="1010" name="Google Shape;1010;p7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0"/>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Población vs. Muestra</a:t>
            </a:r>
            <a:endParaRPr b="1">
              <a:latin typeface="Poppins"/>
              <a:ea typeface="Poppins"/>
              <a:cs typeface="Poppins"/>
              <a:sym typeface="Poppins"/>
            </a:endParaRPr>
          </a:p>
        </p:txBody>
      </p:sp>
      <p:pic>
        <p:nvPicPr>
          <p:cNvPr id="1015" name="Google Shape;1015;p70"/>
          <p:cNvPicPr preferRelativeResize="0"/>
          <p:nvPr/>
        </p:nvPicPr>
        <p:blipFill>
          <a:blip r:embed="rId4">
            <a:alphaModFix/>
          </a:blip>
          <a:stretch>
            <a:fillRect/>
          </a:stretch>
        </p:blipFill>
        <p:spPr>
          <a:xfrm>
            <a:off x="2347909" y="2558127"/>
            <a:ext cx="4448200" cy="4026027"/>
          </a:xfrm>
          <a:prstGeom prst="rect">
            <a:avLst/>
          </a:prstGeom>
          <a:noFill/>
          <a:ln>
            <a:noFill/>
          </a:ln>
        </p:spPr>
      </p:pic>
      <p:pic>
        <p:nvPicPr>
          <p:cNvPr id="1016" name="Google Shape;1016;p70"/>
          <p:cNvPicPr preferRelativeResize="0"/>
          <p:nvPr/>
        </p:nvPicPr>
        <p:blipFill rotWithShape="1">
          <a:blip r:embed="rId5">
            <a:alphaModFix/>
          </a:blip>
          <a:srcRect b="13118" l="15229" r="14134" t="10434"/>
          <a:stretch/>
        </p:blipFill>
        <p:spPr>
          <a:xfrm>
            <a:off x="1011962" y="2418950"/>
            <a:ext cx="1931464" cy="1924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20" name="Shape 1020"/>
        <p:cNvGrpSpPr/>
        <p:nvPr/>
      </p:nvGrpSpPr>
      <p:grpSpPr>
        <a:xfrm>
          <a:off x="0" y="0"/>
          <a:ext cx="0" cy="0"/>
          <a:chOff x="0" y="0"/>
          <a:chExt cx="0" cy="0"/>
        </a:xfrm>
      </p:grpSpPr>
      <p:grpSp>
        <p:nvGrpSpPr>
          <p:cNvPr id="1021" name="Google Shape;1021;p71"/>
          <p:cNvGrpSpPr/>
          <p:nvPr/>
        </p:nvGrpSpPr>
        <p:grpSpPr>
          <a:xfrm>
            <a:off x="0" y="0"/>
            <a:ext cx="9144000" cy="5143500"/>
            <a:chOff x="0" y="0"/>
            <a:chExt cx="9144000" cy="5143500"/>
          </a:xfrm>
        </p:grpSpPr>
        <p:sp>
          <p:nvSpPr>
            <p:cNvPr id="1022" name="Google Shape;1022;p7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3" name="Google Shape;1023;p7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pic>
        <p:nvPicPr>
          <p:cNvPr id="1024" name="Google Shape;1024;p71"/>
          <p:cNvPicPr preferRelativeResize="0"/>
          <p:nvPr/>
        </p:nvPicPr>
        <p:blipFill rotWithShape="1">
          <a:blip r:embed="rId4">
            <a:alphaModFix/>
          </a:blip>
          <a:srcRect b="13118" l="15229" r="14134" t="10434"/>
          <a:stretch/>
        </p:blipFill>
        <p:spPr>
          <a:xfrm>
            <a:off x="3445900" y="2228075"/>
            <a:ext cx="376450" cy="375066"/>
          </a:xfrm>
          <a:prstGeom prst="rect">
            <a:avLst/>
          </a:prstGeom>
          <a:noFill/>
          <a:ln>
            <a:noFill/>
          </a:ln>
        </p:spPr>
      </p:pic>
      <p:pic>
        <p:nvPicPr>
          <p:cNvPr id="1025" name="Google Shape;1025;p71"/>
          <p:cNvPicPr preferRelativeResize="0"/>
          <p:nvPr/>
        </p:nvPicPr>
        <p:blipFill rotWithShape="1">
          <a:blip r:embed="rId4">
            <a:alphaModFix/>
          </a:blip>
          <a:srcRect b="13118" l="15229" r="14134" t="10434"/>
          <a:stretch/>
        </p:blipFill>
        <p:spPr>
          <a:xfrm>
            <a:off x="1240562" y="2418950"/>
            <a:ext cx="1931464" cy="1924450"/>
          </a:xfrm>
          <a:prstGeom prst="rect">
            <a:avLst/>
          </a:prstGeom>
          <a:noFill/>
          <a:ln>
            <a:noFill/>
          </a:ln>
        </p:spPr>
      </p:pic>
      <p:pic>
        <p:nvPicPr>
          <p:cNvPr id="1026" name="Google Shape;1026;p71"/>
          <p:cNvPicPr preferRelativeResize="0"/>
          <p:nvPr/>
        </p:nvPicPr>
        <p:blipFill rotWithShape="1">
          <a:blip r:embed="rId4">
            <a:alphaModFix/>
          </a:blip>
          <a:srcRect b="13118" l="15229" r="14134" t="10434"/>
          <a:stretch/>
        </p:blipFill>
        <p:spPr>
          <a:xfrm>
            <a:off x="5938545" y="1920325"/>
            <a:ext cx="727150" cy="724504"/>
          </a:xfrm>
          <a:prstGeom prst="rect">
            <a:avLst/>
          </a:prstGeom>
          <a:noFill/>
          <a:ln>
            <a:noFill/>
          </a:ln>
        </p:spPr>
      </p:pic>
      <p:pic>
        <p:nvPicPr>
          <p:cNvPr id="1027" name="Google Shape;1027;p71"/>
          <p:cNvPicPr preferRelativeResize="0"/>
          <p:nvPr/>
        </p:nvPicPr>
        <p:blipFill>
          <a:blip r:embed="rId5">
            <a:alphaModFix/>
          </a:blip>
          <a:stretch>
            <a:fillRect/>
          </a:stretch>
        </p:blipFill>
        <p:spPr>
          <a:xfrm>
            <a:off x="3070275" y="2463818"/>
            <a:ext cx="2788494" cy="3602701"/>
          </a:xfrm>
          <a:prstGeom prst="rect">
            <a:avLst/>
          </a:prstGeom>
          <a:noFill/>
          <a:ln>
            <a:noFill/>
          </a:ln>
        </p:spPr>
      </p:pic>
      <p:sp>
        <p:nvSpPr>
          <p:cNvPr id="1028" name="Google Shape;1028;p71"/>
          <p:cNvSpPr txBox="1"/>
          <p:nvPr>
            <p:ph idx="4294967295" type="title"/>
          </p:nvPr>
        </p:nvSpPr>
        <p:spPr>
          <a:xfrm>
            <a:off x="715550" y="1211575"/>
            <a:ext cx="7823700" cy="3602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 sz="1400">
                <a:latin typeface="Poppins"/>
                <a:ea typeface="Poppins"/>
                <a:cs typeface="Poppins"/>
                <a:sym typeface="Poppins"/>
              </a:rPr>
              <a:t>¿Te imaginas lanzando una moneda </a:t>
            </a:r>
            <a:r>
              <a:rPr b="1" lang="es" sz="1400">
                <a:solidFill>
                  <a:srgbClr val="1BBC9B"/>
                </a:solidFill>
                <a:latin typeface="Poppins"/>
                <a:ea typeface="Poppins"/>
                <a:cs typeface="Poppins"/>
                <a:sym typeface="Poppins"/>
              </a:rPr>
              <a:t>infinitas veces</a:t>
            </a:r>
            <a:r>
              <a:rPr lang="es" sz="1400">
                <a:latin typeface="Poppins"/>
                <a:ea typeface="Poppins"/>
                <a:cs typeface="Poppins"/>
                <a:sym typeface="Poppins"/>
              </a:rPr>
              <a:t>?</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p:txBody>
      </p:sp>
      <p:pic>
        <p:nvPicPr>
          <p:cNvPr id="1029" name="Google Shape;1029;p71"/>
          <p:cNvPicPr preferRelativeResize="0"/>
          <p:nvPr/>
        </p:nvPicPr>
        <p:blipFill rotWithShape="1">
          <a:blip r:embed="rId4">
            <a:alphaModFix/>
          </a:blip>
          <a:srcRect b="13118" l="15229" r="14134" t="10434"/>
          <a:stretch/>
        </p:blipFill>
        <p:spPr>
          <a:xfrm>
            <a:off x="6747100" y="3818077"/>
            <a:ext cx="1312500" cy="1307725"/>
          </a:xfrm>
          <a:prstGeom prst="rect">
            <a:avLst/>
          </a:prstGeom>
          <a:noFill/>
          <a:ln>
            <a:noFill/>
          </a:ln>
        </p:spPr>
      </p:pic>
      <p:pic>
        <p:nvPicPr>
          <p:cNvPr id="1030" name="Google Shape;1030;p71"/>
          <p:cNvPicPr preferRelativeResize="0"/>
          <p:nvPr/>
        </p:nvPicPr>
        <p:blipFill rotWithShape="1">
          <a:blip r:embed="rId4">
            <a:alphaModFix/>
          </a:blip>
          <a:srcRect b="13118" l="15229" r="14134" t="10434"/>
          <a:stretch/>
        </p:blipFill>
        <p:spPr>
          <a:xfrm>
            <a:off x="7686950" y="500900"/>
            <a:ext cx="556419" cy="554400"/>
          </a:xfrm>
          <a:prstGeom prst="rect">
            <a:avLst/>
          </a:prstGeom>
          <a:noFill/>
          <a:ln>
            <a:noFill/>
          </a:ln>
        </p:spPr>
      </p:pic>
      <p:pic>
        <p:nvPicPr>
          <p:cNvPr id="1031" name="Google Shape;1031;p71"/>
          <p:cNvPicPr preferRelativeResize="0"/>
          <p:nvPr/>
        </p:nvPicPr>
        <p:blipFill rotWithShape="1">
          <a:blip r:embed="rId4">
            <a:alphaModFix/>
          </a:blip>
          <a:srcRect b="13118" l="15229" r="14134" t="10434"/>
          <a:stretch/>
        </p:blipFill>
        <p:spPr>
          <a:xfrm>
            <a:off x="8460925" y="2182426"/>
            <a:ext cx="1167988" cy="1163737"/>
          </a:xfrm>
          <a:prstGeom prst="rect">
            <a:avLst/>
          </a:prstGeom>
          <a:noFill/>
          <a:ln>
            <a:noFill/>
          </a:ln>
        </p:spPr>
      </p:pic>
      <p:pic>
        <p:nvPicPr>
          <p:cNvPr id="1032" name="Google Shape;1032;p71"/>
          <p:cNvPicPr preferRelativeResize="0"/>
          <p:nvPr/>
        </p:nvPicPr>
        <p:blipFill rotWithShape="1">
          <a:blip r:embed="rId4">
            <a:alphaModFix/>
          </a:blip>
          <a:srcRect b="13118" l="15229" r="14134" t="10434"/>
          <a:stretch/>
        </p:blipFill>
        <p:spPr>
          <a:xfrm>
            <a:off x="5286950" y="1055300"/>
            <a:ext cx="376450" cy="375075"/>
          </a:xfrm>
          <a:prstGeom prst="rect">
            <a:avLst/>
          </a:prstGeom>
          <a:noFill/>
          <a:ln>
            <a:noFill/>
          </a:ln>
        </p:spPr>
      </p:pic>
      <p:pic>
        <p:nvPicPr>
          <p:cNvPr id="1033" name="Google Shape;1033;p71"/>
          <p:cNvPicPr preferRelativeResize="0"/>
          <p:nvPr/>
        </p:nvPicPr>
        <p:blipFill rotWithShape="1">
          <a:blip r:embed="rId4">
            <a:alphaModFix/>
          </a:blip>
          <a:srcRect b="13118" l="15229" r="14134" t="10434"/>
          <a:stretch/>
        </p:blipFill>
        <p:spPr>
          <a:xfrm>
            <a:off x="2116655" y="1290225"/>
            <a:ext cx="231244" cy="230400"/>
          </a:xfrm>
          <a:prstGeom prst="rect">
            <a:avLst/>
          </a:prstGeom>
          <a:noFill/>
          <a:ln>
            <a:noFill/>
          </a:ln>
        </p:spPr>
      </p:pic>
      <p:pic>
        <p:nvPicPr>
          <p:cNvPr id="1034" name="Google Shape;1034;p71"/>
          <p:cNvPicPr preferRelativeResize="0"/>
          <p:nvPr/>
        </p:nvPicPr>
        <p:blipFill rotWithShape="1">
          <a:blip r:embed="rId4">
            <a:alphaModFix/>
          </a:blip>
          <a:srcRect b="13118" l="15229" r="14134" t="10434"/>
          <a:stretch/>
        </p:blipFill>
        <p:spPr>
          <a:xfrm>
            <a:off x="-92911" y="1694450"/>
            <a:ext cx="727150" cy="724500"/>
          </a:xfrm>
          <a:prstGeom prst="rect">
            <a:avLst/>
          </a:prstGeom>
          <a:noFill/>
          <a:ln>
            <a:noFill/>
          </a:ln>
        </p:spPr>
      </p:pic>
      <p:pic>
        <p:nvPicPr>
          <p:cNvPr id="1035" name="Google Shape;1035;p71"/>
          <p:cNvPicPr preferRelativeResize="0"/>
          <p:nvPr/>
        </p:nvPicPr>
        <p:blipFill rotWithShape="1">
          <a:blip r:embed="rId4">
            <a:alphaModFix/>
          </a:blip>
          <a:srcRect b="13118" l="15229" r="14134" t="10434"/>
          <a:stretch/>
        </p:blipFill>
        <p:spPr>
          <a:xfrm>
            <a:off x="639343" y="-304800"/>
            <a:ext cx="556426" cy="554380"/>
          </a:xfrm>
          <a:prstGeom prst="rect">
            <a:avLst/>
          </a:prstGeom>
          <a:noFill/>
          <a:ln>
            <a:noFill/>
          </a:ln>
        </p:spPr>
      </p:pic>
      <p:pic>
        <p:nvPicPr>
          <p:cNvPr id="1036" name="Google Shape;1036;p71"/>
          <p:cNvPicPr preferRelativeResize="0"/>
          <p:nvPr/>
        </p:nvPicPr>
        <p:blipFill rotWithShape="1">
          <a:blip r:embed="rId4">
            <a:alphaModFix/>
          </a:blip>
          <a:srcRect b="13118" l="15229" r="14134" t="10434"/>
          <a:stretch/>
        </p:blipFill>
        <p:spPr>
          <a:xfrm>
            <a:off x="-142517" y="4058675"/>
            <a:ext cx="1261350" cy="1256776"/>
          </a:xfrm>
          <a:prstGeom prst="rect">
            <a:avLst/>
          </a:prstGeom>
          <a:noFill/>
          <a:ln>
            <a:noFill/>
          </a:ln>
        </p:spPr>
      </p:pic>
      <p:pic>
        <p:nvPicPr>
          <p:cNvPr id="1037" name="Google Shape;1037;p71"/>
          <p:cNvPicPr preferRelativeResize="0"/>
          <p:nvPr/>
        </p:nvPicPr>
        <p:blipFill rotWithShape="1">
          <a:blip r:embed="rId4">
            <a:alphaModFix/>
          </a:blip>
          <a:srcRect b="13118" l="15229" r="14134" t="10434"/>
          <a:stretch/>
        </p:blipFill>
        <p:spPr>
          <a:xfrm>
            <a:off x="3049449" y="361079"/>
            <a:ext cx="556426" cy="554397"/>
          </a:xfrm>
          <a:prstGeom prst="rect">
            <a:avLst/>
          </a:prstGeom>
          <a:noFill/>
          <a:ln>
            <a:noFill/>
          </a:ln>
        </p:spPr>
      </p:pic>
      <p:sp>
        <p:nvSpPr>
          <p:cNvPr id="1038" name="Google Shape;1038;p71"/>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Recordemos…</a:t>
            </a:r>
            <a:endParaRPr sz="1100">
              <a:solidFill>
                <a:schemeClr val="dk2"/>
              </a:solidFill>
              <a:latin typeface="Poppins"/>
              <a:ea typeface="Poppins"/>
              <a:cs typeface="Poppins"/>
              <a:sym typeface="Poppins"/>
            </a:endParaRPr>
          </a:p>
        </p:txBody>
      </p:sp>
      <p:sp>
        <p:nvSpPr>
          <p:cNvPr id="1039" name="Google Shape;1039;p7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1"/>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Población vs. Muestra</a:t>
            </a:r>
            <a:endParaRPr b="1">
              <a:latin typeface="Poppins"/>
              <a:ea typeface="Poppins"/>
              <a:cs typeface="Poppins"/>
              <a:sym typeface="Poppins"/>
            </a:endParaRPr>
          </a:p>
        </p:txBody>
      </p:sp>
      <p:pic>
        <p:nvPicPr>
          <p:cNvPr id="1044" name="Google Shape;1044;p71"/>
          <p:cNvPicPr preferRelativeResize="0"/>
          <p:nvPr/>
        </p:nvPicPr>
        <p:blipFill rotWithShape="1">
          <a:blip r:embed="rId4">
            <a:alphaModFix/>
          </a:blip>
          <a:srcRect b="13118" l="15229" r="14134" t="10434"/>
          <a:stretch/>
        </p:blipFill>
        <p:spPr>
          <a:xfrm>
            <a:off x="8872800" y="-314000"/>
            <a:ext cx="556426" cy="554403"/>
          </a:xfrm>
          <a:prstGeom prst="rect">
            <a:avLst/>
          </a:prstGeom>
          <a:noFill/>
          <a:ln>
            <a:noFill/>
          </a:ln>
        </p:spPr>
      </p:pic>
      <p:pic>
        <p:nvPicPr>
          <p:cNvPr id="1045" name="Google Shape;1045;p71"/>
          <p:cNvPicPr preferRelativeResize="0"/>
          <p:nvPr/>
        </p:nvPicPr>
        <p:blipFill rotWithShape="1">
          <a:blip r:embed="rId4">
            <a:alphaModFix/>
          </a:blip>
          <a:srcRect b="13118" l="15229" r="14134" t="10434"/>
          <a:stretch/>
        </p:blipFill>
        <p:spPr>
          <a:xfrm>
            <a:off x="5434800" y="-847400"/>
            <a:ext cx="1233966" cy="1229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49" name="Shape 1049"/>
        <p:cNvGrpSpPr/>
        <p:nvPr/>
      </p:nvGrpSpPr>
      <p:grpSpPr>
        <a:xfrm>
          <a:off x="0" y="0"/>
          <a:ext cx="0" cy="0"/>
          <a:chOff x="0" y="0"/>
          <a:chExt cx="0" cy="0"/>
        </a:xfrm>
      </p:grpSpPr>
      <p:grpSp>
        <p:nvGrpSpPr>
          <p:cNvPr id="1050" name="Google Shape;1050;p72"/>
          <p:cNvGrpSpPr/>
          <p:nvPr/>
        </p:nvGrpSpPr>
        <p:grpSpPr>
          <a:xfrm>
            <a:off x="0" y="0"/>
            <a:ext cx="9144000" cy="5143500"/>
            <a:chOff x="0" y="0"/>
            <a:chExt cx="9144000" cy="5143500"/>
          </a:xfrm>
        </p:grpSpPr>
        <p:sp>
          <p:nvSpPr>
            <p:cNvPr id="1051" name="Google Shape;1051;p7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2" name="Google Shape;1052;p7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pic>
        <p:nvPicPr>
          <p:cNvPr id="1053" name="Google Shape;1053;p72"/>
          <p:cNvPicPr preferRelativeResize="0"/>
          <p:nvPr/>
        </p:nvPicPr>
        <p:blipFill rotWithShape="1">
          <a:blip r:embed="rId4">
            <a:alphaModFix/>
          </a:blip>
          <a:srcRect b="13118" l="15229" r="14134" t="10434"/>
          <a:stretch/>
        </p:blipFill>
        <p:spPr>
          <a:xfrm>
            <a:off x="2116655" y="1290225"/>
            <a:ext cx="231244" cy="230400"/>
          </a:xfrm>
          <a:prstGeom prst="rect">
            <a:avLst/>
          </a:prstGeom>
          <a:noFill/>
          <a:ln>
            <a:noFill/>
          </a:ln>
        </p:spPr>
      </p:pic>
      <p:pic>
        <p:nvPicPr>
          <p:cNvPr id="1054" name="Google Shape;1054;p72"/>
          <p:cNvPicPr preferRelativeResize="0"/>
          <p:nvPr/>
        </p:nvPicPr>
        <p:blipFill rotWithShape="1">
          <a:blip r:embed="rId4">
            <a:alphaModFix/>
          </a:blip>
          <a:srcRect b="13118" l="15229" r="14134" t="10434"/>
          <a:stretch/>
        </p:blipFill>
        <p:spPr>
          <a:xfrm>
            <a:off x="3445900" y="2228075"/>
            <a:ext cx="376450" cy="375066"/>
          </a:xfrm>
          <a:prstGeom prst="rect">
            <a:avLst/>
          </a:prstGeom>
          <a:noFill/>
          <a:ln>
            <a:noFill/>
          </a:ln>
        </p:spPr>
      </p:pic>
      <p:pic>
        <p:nvPicPr>
          <p:cNvPr id="1055" name="Google Shape;1055;p72"/>
          <p:cNvPicPr preferRelativeResize="0"/>
          <p:nvPr/>
        </p:nvPicPr>
        <p:blipFill rotWithShape="1">
          <a:blip r:embed="rId4">
            <a:alphaModFix/>
          </a:blip>
          <a:srcRect b="13118" l="15229" r="14134" t="10434"/>
          <a:stretch/>
        </p:blipFill>
        <p:spPr>
          <a:xfrm>
            <a:off x="1240562" y="2418950"/>
            <a:ext cx="1931464" cy="1924450"/>
          </a:xfrm>
          <a:prstGeom prst="rect">
            <a:avLst/>
          </a:prstGeom>
          <a:noFill/>
          <a:ln>
            <a:noFill/>
          </a:ln>
        </p:spPr>
      </p:pic>
      <p:pic>
        <p:nvPicPr>
          <p:cNvPr id="1056" name="Google Shape;1056;p72"/>
          <p:cNvPicPr preferRelativeResize="0"/>
          <p:nvPr/>
        </p:nvPicPr>
        <p:blipFill>
          <a:blip r:embed="rId5">
            <a:alphaModFix/>
          </a:blip>
          <a:stretch>
            <a:fillRect/>
          </a:stretch>
        </p:blipFill>
        <p:spPr>
          <a:xfrm>
            <a:off x="2602824" y="2462237"/>
            <a:ext cx="3418612" cy="3299823"/>
          </a:xfrm>
          <a:prstGeom prst="rect">
            <a:avLst/>
          </a:prstGeom>
          <a:noFill/>
          <a:ln>
            <a:noFill/>
          </a:ln>
        </p:spPr>
      </p:pic>
      <p:pic>
        <p:nvPicPr>
          <p:cNvPr id="1057" name="Google Shape;1057;p72"/>
          <p:cNvPicPr preferRelativeResize="0"/>
          <p:nvPr/>
        </p:nvPicPr>
        <p:blipFill rotWithShape="1">
          <a:blip r:embed="rId4">
            <a:alphaModFix/>
          </a:blip>
          <a:srcRect b="13118" l="15229" r="14134" t="10434"/>
          <a:stretch/>
        </p:blipFill>
        <p:spPr>
          <a:xfrm>
            <a:off x="5938545" y="1920325"/>
            <a:ext cx="727150" cy="724504"/>
          </a:xfrm>
          <a:prstGeom prst="rect">
            <a:avLst/>
          </a:prstGeom>
          <a:noFill/>
          <a:ln>
            <a:noFill/>
          </a:ln>
        </p:spPr>
      </p:pic>
      <p:sp>
        <p:nvSpPr>
          <p:cNvPr id="1058" name="Google Shape;1058;p72"/>
          <p:cNvSpPr txBox="1"/>
          <p:nvPr>
            <p:ph idx="4294967295" type="title"/>
          </p:nvPr>
        </p:nvSpPr>
        <p:spPr>
          <a:xfrm>
            <a:off x="715550" y="1211575"/>
            <a:ext cx="7823700" cy="3602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 sz="1400">
                <a:latin typeface="Poppins"/>
                <a:ea typeface="Poppins"/>
                <a:cs typeface="Poppins"/>
                <a:sym typeface="Poppins"/>
              </a:rPr>
              <a:t>Gracias a la </a:t>
            </a:r>
            <a:r>
              <a:rPr b="1" lang="es" sz="1400">
                <a:solidFill>
                  <a:srgbClr val="FF5BC4"/>
                </a:solidFill>
                <a:latin typeface="Poppins"/>
                <a:ea typeface="Poppins"/>
                <a:cs typeface="Poppins"/>
                <a:sym typeface="Poppins"/>
              </a:rPr>
              <a:t>Ley de los Grandes Números</a:t>
            </a:r>
            <a:r>
              <a:rPr lang="es" sz="1400">
                <a:latin typeface="Poppins"/>
                <a:ea typeface="Poppins"/>
                <a:cs typeface="Poppins"/>
                <a:sym typeface="Poppins"/>
              </a:rPr>
              <a:t> basta con lanzarla una</a:t>
            </a:r>
            <a:endParaRPr sz="1400">
              <a:latin typeface="Poppins"/>
              <a:ea typeface="Poppins"/>
              <a:cs typeface="Poppins"/>
              <a:sym typeface="Poppins"/>
            </a:endParaRPr>
          </a:p>
          <a:p>
            <a:pPr indent="0" lvl="0" marL="0" rtl="0" algn="ctr">
              <a:lnSpc>
                <a:spcPct val="150000"/>
              </a:lnSpc>
              <a:spcBef>
                <a:spcPts val="0"/>
              </a:spcBef>
              <a:spcAft>
                <a:spcPts val="0"/>
              </a:spcAft>
              <a:buNone/>
            </a:pPr>
            <a:r>
              <a:rPr b="1" lang="es" sz="1400">
                <a:solidFill>
                  <a:srgbClr val="8426C9"/>
                </a:solidFill>
                <a:latin typeface="Poppins"/>
                <a:ea typeface="Poppins"/>
                <a:cs typeface="Poppins"/>
                <a:sym typeface="Poppins"/>
              </a:rPr>
              <a:t>cantidad </a:t>
            </a:r>
            <a:r>
              <a:rPr lang="es" sz="1400">
                <a:latin typeface="Poppins"/>
                <a:ea typeface="Poppins"/>
                <a:cs typeface="Poppins"/>
                <a:sym typeface="Poppins"/>
              </a:rPr>
              <a:t>de veces </a:t>
            </a:r>
            <a:r>
              <a:rPr b="1" lang="es" sz="1400">
                <a:solidFill>
                  <a:srgbClr val="8426C9"/>
                </a:solidFill>
                <a:latin typeface="Poppins"/>
                <a:ea typeface="Poppins"/>
                <a:cs typeface="Poppins"/>
                <a:sym typeface="Poppins"/>
              </a:rPr>
              <a:t>suficientemente grande</a:t>
            </a:r>
            <a:r>
              <a:rPr lang="es" sz="1400">
                <a:latin typeface="Poppins"/>
                <a:ea typeface="Poppins"/>
                <a:cs typeface="Poppins"/>
                <a:sym typeface="Poppins"/>
              </a:rPr>
              <a:t>.</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t/>
            </a:r>
            <a:endParaRPr sz="1400">
              <a:latin typeface="Poppins"/>
              <a:ea typeface="Poppins"/>
              <a:cs typeface="Poppins"/>
              <a:sym typeface="Poppins"/>
            </a:endParaRPr>
          </a:p>
        </p:txBody>
      </p:sp>
      <p:pic>
        <p:nvPicPr>
          <p:cNvPr id="1059" name="Google Shape;1059;p72"/>
          <p:cNvPicPr preferRelativeResize="0"/>
          <p:nvPr/>
        </p:nvPicPr>
        <p:blipFill rotWithShape="1">
          <a:blip r:embed="rId4">
            <a:alphaModFix/>
          </a:blip>
          <a:srcRect b="13118" l="15229" r="14134" t="10434"/>
          <a:stretch/>
        </p:blipFill>
        <p:spPr>
          <a:xfrm>
            <a:off x="6747100" y="3818077"/>
            <a:ext cx="1312500" cy="1307725"/>
          </a:xfrm>
          <a:prstGeom prst="rect">
            <a:avLst/>
          </a:prstGeom>
          <a:noFill/>
          <a:ln>
            <a:noFill/>
          </a:ln>
        </p:spPr>
      </p:pic>
      <p:pic>
        <p:nvPicPr>
          <p:cNvPr id="1060" name="Google Shape;1060;p72"/>
          <p:cNvPicPr preferRelativeResize="0"/>
          <p:nvPr/>
        </p:nvPicPr>
        <p:blipFill rotWithShape="1">
          <a:blip r:embed="rId4">
            <a:alphaModFix/>
          </a:blip>
          <a:srcRect b="13118" l="15229" r="14134" t="10434"/>
          <a:stretch/>
        </p:blipFill>
        <p:spPr>
          <a:xfrm>
            <a:off x="7686950" y="500900"/>
            <a:ext cx="556419" cy="554400"/>
          </a:xfrm>
          <a:prstGeom prst="rect">
            <a:avLst/>
          </a:prstGeom>
          <a:noFill/>
          <a:ln>
            <a:noFill/>
          </a:ln>
        </p:spPr>
      </p:pic>
      <p:pic>
        <p:nvPicPr>
          <p:cNvPr id="1061" name="Google Shape;1061;p72"/>
          <p:cNvPicPr preferRelativeResize="0"/>
          <p:nvPr/>
        </p:nvPicPr>
        <p:blipFill rotWithShape="1">
          <a:blip r:embed="rId4">
            <a:alphaModFix/>
          </a:blip>
          <a:srcRect b="13118" l="15229" r="14134" t="10434"/>
          <a:stretch/>
        </p:blipFill>
        <p:spPr>
          <a:xfrm>
            <a:off x="8460925" y="2182426"/>
            <a:ext cx="1167988" cy="1163737"/>
          </a:xfrm>
          <a:prstGeom prst="rect">
            <a:avLst/>
          </a:prstGeom>
          <a:noFill/>
          <a:ln>
            <a:noFill/>
          </a:ln>
        </p:spPr>
      </p:pic>
      <p:pic>
        <p:nvPicPr>
          <p:cNvPr id="1062" name="Google Shape;1062;p72"/>
          <p:cNvPicPr preferRelativeResize="0"/>
          <p:nvPr/>
        </p:nvPicPr>
        <p:blipFill rotWithShape="1">
          <a:blip r:embed="rId4">
            <a:alphaModFix/>
          </a:blip>
          <a:srcRect b="13118" l="15229" r="14134" t="10434"/>
          <a:stretch/>
        </p:blipFill>
        <p:spPr>
          <a:xfrm>
            <a:off x="5286950" y="1055300"/>
            <a:ext cx="376450" cy="375075"/>
          </a:xfrm>
          <a:prstGeom prst="rect">
            <a:avLst/>
          </a:prstGeom>
          <a:noFill/>
          <a:ln>
            <a:noFill/>
          </a:ln>
        </p:spPr>
      </p:pic>
      <p:pic>
        <p:nvPicPr>
          <p:cNvPr id="1063" name="Google Shape;1063;p72"/>
          <p:cNvPicPr preferRelativeResize="0"/>
          <p:nvPr/>
        </p:nvPicPr>
        <p:blipFill rotWithShape="1">
          <a:blip r:embed="rId4">
            <a:alphaModFix/>
          </a:blip>
          <a:srcRect b="13118" l="15229" r="14134" t="10434"/>
          <a:stretch/>
        </p:blipFill>
        <p:spPr>
          <a:xfrm>
            <a:off x="-92911" y="1694450"/>
            <a:ext cx="727150" cy="724500"/>
          </a:xfrm>
          <a:prstGeom prst="rect">
            <a:avLst/>
          </a:prstGeom>
          <a:noFill/>
          <a:ln>
            <a:noFill/>
          </a:ln>
        </p:spPr>
      </p:pic>
      <p:pic>
        <p:nvPicPr>
          <p:cNvPr id="1064" name="Google Shape;1064;p72"/>
          <p:cNvPicPr preferRelativeResize="0"/>
          <p:nvPr/>
        </p:nvPicPr>
        <p:blipFill rotWithShape="1">
          <a:blip r:embed="rId4">
            <a:alphaModFix/>
          </a:blip>
          <a:srcRect b="13118" l="15229" r="14134" t="10434"/>
          <a:stretch/>
        </p:blipFill>
        <p:spPr>
          <a:xfrm>
            <a:off x="639343" y="-304800"/>
            <a:ext cx="556426" cy="554380"/>
          </a:xfrm>
          <a:prstGeom prst="rect">
            <a:avLst/>
          </a:prstGeom>
          <a:noFill/>
          <a:ln>
            <a:noFill/>
          </a:ln>
        </p:spPr>
      </p:pic>
      <p:pic>
        <p:nvPicPr>
          <p:cNvPr id="1065" name="Google Shape;1065;p72"/>
          <p:cNvPicPr preferRelativeResize="0"/>
          <p:nvPr/>
        </p:nvPicPr>
        <p:blipFill rotWithShape="1">
          <a:blip r:embed="rId4">
            <a:alphaModFix/>
          </a:blip>
          <a:srcRect b="13118" l="15229" r="14134" t="10434"/>
          <a:stretch/>
        </p:blipFill>
        <p:spPr>
          <a:xfrm>
            <a:off x="-142517" y="4058675"/>
            <a:ext cx="1261350" cy="1256776"/>
          </a:xfrm>
          <a:prstGeom prst="rect">
            <a:avLst/>
          </a:prstGeom>
          <a:noFill/>
          <a:ln>
            <a:noFill/>
          </a:ln>
        </p:spPr>
      </p:pic>
      <p:pic>
        <p:nvPicPr>
          <p:cNvPr id="1066" name="Google Shape;1066;p72"/>
          <p:cNvPicPr preferRelativeResize="0"/>
          <p:nvPr/>
        </p:nvPicPr>
        <p:blipFill rotWithShape="1">
          <a:blip r:embed="rId4">
            <a:alphaModFix/>
          </a:blip>
          <a:srcRect b="13118" l="15229" r="14134" t="10434"/>
          <a:stretch/>
        </p:blipFill>
        <p:spPr>
          <a:xfrm>
            <a:off x="3049449" y="361079"/>
            <a:ext cx="556426" cy="554397"/>
          </a:xfrm>
          <a:prstGeom prst="rect">
            <a:avLst/>
          </a:prstGeom>
          <a:noFill/>
          <a:ln>
            <a:noFill/>
          </a:ln>
        </p:spPr>
      </p:pic>
      <p:sp>
        <p:nvSpPr>
          <p:cNvPr id="1067" name="Google Shape;1067;p72"/>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Recordemos…</a:t>
            </a:r>
            <a:endParaRPr sz="1100">
              <a:solidFill>
                <a:schemeClr val="dk2"/>
              </a:solidFill>
              <a:latin typeface="Poppins"/>
              <a:ea typeface="Poppins"/>
              <a:cs typeface="Poppins"/>
              <a:sym typeface="Poppins"/>
            </a:endParaRPr>
          </a:p>
        </p:txBody>
      </p:sp>
      <p:sp>
        <p:nvSpPr>
          <p:cNvPr id="1068" name="Google Shape;1068;p7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2"/>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Población vs. Muestra</a:t>
            </a:r>
            <a:endParaRPr b="1">
              <a:latin typeface="Poppins"/>
              <a:ea typeface="Poppins"/>
              <a:cs typeface="Poppins"/>
              <a:sym typeface="Poppins"/>
            </a:endParaRPr>
          </a:p>
        </p:txBody>
      </p:sp>
      <p:pic>
        <p:nvPicPr>
          <p:cNvPr id="1073" name="Google Shape;1073;p72"/>
          <p:cNvPicPr preferRelativeResize="0"/>
          <p:nvPr/>
        </p:nvPicPr>
        <p:blipFill rotWithShape="1">
          <a:blip r:embed="rId4">
            <a:alphaModFix/>
          </a:blip>
          <a:srcRect b="13118" l="15229" r="14134" t="10434"/>
          <a:stretch/>
        </p:blipFill>
        <p:spPr>
          <a:xfrm>
            <a:off x="8872800" y="-314000"/>
            <a:ext cx="556426" cy="554403"/>
          </a:xfrm>
          <a:prstGeom prst="rect">
            <a:avLst/>
          </a:prstGeom>
          <a:noFill/>
          <a:ln>
            <a:noFill/>
          </a:ln>
        </p:spPr>
      </p:pic>
      <p:pic>
        <p:nvPicPr>
          <p:cNvPr id="1074" name="Google Shape;1074;p72"/>
          <p:cNvPicPr preferRelativeResize="0"/>
          <p:nvPr/>
        </p:nvPicPr>
        <p:blipFill rotWithShape="1">
          <a:blip r:embed="rId4">
            <a:alphaModFix/>
          </a:blip>
          <a:srcRect b="13118" l="15229" r="14134" t="10434"/>
          <a:stretch/>
        </p:blipFill>
        <p:spPr>
          <a:xfrm>
            <a:off x="5434800" y="-847400"/>
            <a:ext cx="1233966" cy="1229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78" name="Shape 1078"/>
        <p:cNvGrpSpPr/>
        <p:nvPr/>
      </p:nvGrpSpPr>
      <p:grpSpPr>
        <a:xfrm>
          <a:off x="0" y="0"/>
          <a:ext cx="0" cy="0"/>
          <a:chOff x="0" y="0"/>
          <a:chExt cx="0" cy="0"/>
        </a:xfrm>
      </p:grpSpPr>
      <p:grpSp>
        <p:nvGrpSpPr>
          <p:cNvPr id="1079" name="Google Shape;1079;p73"/>
          <p:cNvGrpSpPr/>
          <p:nvPr/>
        </p:nvGrpSpPr>
        <p:grpSpPr>
          <a:xfrm>
            <a:off x="0" y="0"/>
            <a:ext cx="9144000" cy="5143500"/>
            <a:chOff x="0" y="0"/>
            <a:chExt cx="9144000" cy="5143500"/>
          </a:xfrm>
        </p:grpSpPr>
        <p:sp>
          <p:nvSpPr>
            <p:cNvPr id="1080" name="Google Shape;1080;p7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1" name="Google Shape;1081;p7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082" name="Google Shape;1082;p73"/>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Algunos</a:t>
            </a:r>
            <a:endParaRPr sz="1100">
              <a:solidFill>
                <a:schemeClr val="dk2"/>
              </a:solidFill>
              <a:latin typeface="Poppins"/>
              <a:ea typeface="Poppins"/>
              <a:cs typeface="Poppins"/>
              <a:sym typeface="Poppins"/>
            </a:endParaRPr>
          </a:p>
        </p:txBody>
      </p:sp>
      <p:sp>
        <p:nvSpPr>
          <p:cNvPr id="1083" name="Google Shape;1083;p73"/>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La media muestral se acercará mucho a la media poblacional conforme el tamaño de la muestra se acerque al infinito.</a:t>
            </a:r>
            <a:endParaRPr sz="1400">
              <a:latin typeface="Poppins"/>
              <a:ea typeface="Poppins"/>
              <a:cs typeface="Poppins"/>
              <a:sym typeface="Poppins"/>
            </a:endParaRPr>
          </a:p>
        </p:txBody>
      </p:sp>
      <p:sp>
        <p:nvSpPr>
          <p:cNvPr id="1084" name="Google Shape;1084;p7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6" name="Google Shape;1086;p73"/>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1087" name="Google Shape;1087;p7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3"/>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1090" name="Google Shape;1090;p73"/>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Ley Fuerte de los Grandes Números </a:t>
            </a:r>
            <a:endParaRPr b="1" sz="1400">
              <a:solidFill>
                <a:srgbClr val="8426C9"/>
              </a:solidFill>
              <a:latin typeface="Poppins"/>
              <a:ea typeface="Poppins"/>
              <a:cs typeface="Poppins"/>
              <a:sym typeface="Poppi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94" name="Shape 1094"/>
        <p:cNvGrpSpPr/>
        <p:nvPr/>
      </p:nvGrpSpPr>
      <p:grpSpPr>
        <a:xfrm>
          <a:off x="0" y="0"/>
          <a:ext cx="0" cy="0"/>
          <a:chOff x="0" y="0"/>
          <a:chExt cx="0" cy="0"/>
        </a:xfrm>
      </p:grpSpPr>
      <p:grpSp>
        <p:nvGrpSpPr>
          <p:cNvPr id="1095" name="Google Shape;1095;p74"/>
          <p:cNvGrpSpPr/>
          <p:nvPr/>
        </p:nvGrpSpPr>
        <p:grpSpPr>
          <a:xfrm>
            <a:off x="0" y="0"/>
            <a:ext cx="9144000" cy="5143500"/>
            <a:chOff x="0" y="0"/>
            <a:chExt cx="9144000" cy="5143500"/>
          </a:xfrm>
        </p:grpSpPr>
        <p:sp>
          <p:nvSpPr>
            <p:cNvPr id="1096" name="Google Shape;1096;p7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7" name="Google Shape;1097;p7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098" name="Google Shape;1098;p74"/>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Algunos</a:t>
            </a:r>
            <a:endParaRPr sz="1100">
              <a:solidFill>
                <a:schemeClr val="dk2"/>
              </a:solidFill>
              <a:latin typeface="Poppins"/>
              <a:ea typeface="Poppins"/>
              <a:cs typeface="Poppins"/>
              <a:sym typeface="Poppins"/>
            </a:endParaRPr>
          </a:p>
        </p:txBody>
      </p:sp>
      <p:sp>
        <p:nvSpPr>
          <p:cNvPr id="1099" name="Google Shape;1099;p74"/>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400">
                <a:latin typeface="Poppins"/>
                <a:ea typeface="Poppins"/>
                <a:cs typeface="Poppins"/>
                <a:sym typeface="Poppins"/>
              </a:rPr>
              <a:t>Una muestra aleatoria de tamaño n extraída de una población con media μ y desviación estándar σ, entonces la distribución de la suma estandarizada:</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se aproxima a una </a:t>
            </a:r>
            <a:r>
              <a:rPr lang="es" sz="1400">
                <a:latin typeface="Poppins"/>
                <a:ea typeface="Poppins"/>
                <a:cs typeface="Poppins"/>
                <a:sym typeface="Poppins"/>
              </a:rPr>
              <a:t>distribución</a:t>
            </a:r>
            <a:r>
              <a:rPr lang="es" sz="1400">
                <a:latin typeface="Poppins"/>
                <a:ea typeface="Poppins"/>
                <a:cs typeface="Poppins"/>
                <a:sym typeface="Poppins"/>
              </a:rPr>
              <a:t> normal estándar</a:t>
            </a:r>
            <a:endParaRPr sz="1400">
              <a:latin typeface="Poppins"/>
              <a:ea typeface="Poppins"/>
              <a:cs typeface="Poppins"/>
              <a:sym typeface="Poppins"/>
            </a:endParaRPr>
          </a:p>
        </p:txBody>
      </p:sp>
      <p:sp>
        <p:nvSpPr>
          <p:cNvPr id="1100" name="Google Shape;1100;p7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2" name="Google Shape;1102;p74"/>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1103" name="Google Shape;1103;p7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4"/>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1106" name="Google Shape;1106;p74"/>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Teorema del Límite Central</a:t>
            </a:r>
            <a:endParaRPr b="1" sz="1400">
              <a:solidFill>
                <a:srgbClr val="8426C9"/>
              </a:solidFill>
              <a:latin typeface="Poppins"/>
              <a:ea typeface="Poppins"/>
              <a:cs typeface="Poppins"/>
              <a:sym typeface="Poppins"/>
            </a:endParaRPr>
          </a:p>
        </p:txBody>
      </p:sp>
      <p:pic>
        <p:nvPicPr>
          <p:cNvPr id="1107" name="Google Shape;1107;p74"/>
          <p:cNvPicPr preferRelativeResize="0"/>
          <p:nvPr/>
        </p:nvPicPr>
        <p:blipFill>
          <a:blip r:embed="rId5">
            <a:alphaModFix/>
          </a:blip>
          <a:stretch>
            <a:fillRect/>
          </a:stretch>
        </p:blipFill>
        <p:spPr>
          <a:xfrm>
            <a:off x="1302873" y="2959550"/>
            <a:ext cx="1488333" cy="554400"/>
          </a:xfrm>
          <a:prstGeom prst="rect">
            <a:avLst/>
          </a:prstGeom>
          <a:noFill/>
          <a:ln>
            <a:noFill/>
          </a:ln>
        </p:spPr>
      </p:pic>
      <p:pic>
        <p:nvPicPr>
          <p:cNvPr id="1108" name="Google Shape;1108;p74"/>
          <p:cNvPicPr preferRelativeResize="0"/>
          <p:nvPr/>
        </p:nvPicPr>
        <p:blipFill>
          <a:blip r:embed="rId6">
            <a:alphaModFix/>
          </a:blip>
          <a:stretch>
            <a:fillRect/>
          </a:stretch>
        </p:blipFill>
        <p:spPr>
          <a:xfrm>
            <a:off x="3082215" y="2998109"/>
            <a:ext cx="850630" cy="477288"/>
          </a:xfrm>
          <a:prstGeom prst="rect">
            <a:avLst/>
          </a:prstGeom>
          <a:noFill/>
          <a:ln>
            <a:noFill/>
          </a:ln>
        </p:spPr>
      </p:pic>
      <p:sp>
        <p:nvSpPr>
          <p:cNvPr id="1109" name="Google Shape;1109;p74"/>
          <p:cNvSpPr txBox="1"/>
          <p:nvPr>
            <p:ph idx="4294967295" type="title"/>
          </p:nvPr>
        </p:nvSpPr>
        <p:spPr>
          <a:xfrm>
            <a:off x="5041800" y="1112550"/>
            <a:ext cx="3806100" cy="17403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 sz="900">
                <a:solidFill>
                  <a:srgbClr val="FF5BC4"/>
                </a:solidFill>
                <a:latin typeface="Poppins"/>
                <a:ea typeface="Poppins"/>
                <a:cs typeface="Poppins"/>
                <a:sym typeface="Poppins"/>
              </a:rPr>
              <a:t>Notas:</a:t>
            </a:r>
            <a:endParaRPr b="1" sz="900">
              <a:solidFill>
                <a:srgbClr val="FF5BC4"/>
              </a:solidFill>
              <a:latin typeface="Poppins"/>
              <a:ea typeface="Poppins"/>
              <a:cs typeface="Poppins"/>
              <a:sym typeface="Poppins"/>
            </a:endParaRPr>
          </a:p>
          <a:p>
            <a:pPr indent="-152400" lvl="0" marL="179999" rtl="0" algn="l">
              <a:lnSpc>
                <a:spcPct val="150000"/>
              </a:lnSpc>
              <a:spcBef>
                <a:spcPts val="0"/>
              </a:spcBef>
              <a:spcAft>
                <a:spcPts val="0"/>
              </a:spcAft>
              <a:buClr>
                <a:srgbClr val="FF5BC4"/>
              </a:buClr>
              <a:buSzPts val="900"/>
              <a:buFont typeface="Poppins"/>
              <a:buChar char="●"/>
            </a:pPr>
            <a:r>
              <a:rPr lang="es" sz="900">
                <a:solidFill>
                  <a:srgbClr val="FF5BC4"/>
                </a:solidFill>
                <a:latin typeface="Poppins"/>
                <a:ea typeface="Poppins"/>
                <a:cs typeface="Poppins"/>
                <a:sym typeface="Poppins"/>
              </a:rPr>
              <a:t>Las variables aleatorias deben ser independientes e idénticamente distribuidas (iid).</a:t>
            </a:r>
            <a:endParaRPr sz="900">
              <a:solidFill>
                <a:srgbClr val="FF5BC4"/>
              </a:solidFill>
              <a:latin typeface="Poppins"/>
              <a:ea typeface="Poppins"/>
              <a:cs typeface="Poppins"/>
              <a:sym typeface="Poppins"/>
            </a:endParaRPr>
          </a:p>
          <a:p>
            <a:pPr indent="-152400" lvl="0" marL="179999" rtl="0" algn="l">
              <a:lnSpc>
                <a:spcPct val="150000"/>
              </a:lnSpc>
              <a:spcBef>
                <a:spcPts val="0"/>
              </a:spcBef>
              <a:spcAft>
                <a:spcPts val="0"/>
              </a:spcAft>
              <a:buClr>
                <a:srgbClr val="FF5BC4"/>
              </a:buClr>
              <a:buSzPts val="900"/>
              <a:buFont typeface="Poppins"/>
              <a:buChar char="●"/>
            </a:pPr>
            <a:r>
              <a:rPr lang="es" sz="900">
                <a:solidFill>
                  <a:srgbClr val="FF5BC4"/>
                </a:solidFill>
                <a:latin typeface="Poppins"/>
                <a:ea typeface="Poppins"/>
                <a:cs typeface="Poppins"/>
                <a:sym typeface="Poppins"/>
              </a:rPr>
              <a:t>Deben tener una media finita μ y una desviación estándar finita σ.</a:t>
            </a:r>
            <a:endParaRPr sz="9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113" name="Shape 1113"/>
        <p:cNvGrpSpPr/>
        <p:nvPr/>
      </p:nvGrpSpPr>
      <p:grpSpPr>
        <a:xfrm>
          <a:off x="0" y="0"/>
          <a:ext cx="0" cy="0"/>
          <a:chOff x="0" y="0"/>
          <a:chExt cx="0" cy="0"/>
        </a:xfrm>
      </p:grpSpPr>
      <p:grpSp>
        <p:nvGrpSpPr>
          <p:cNvPr id="1114" name="Google Shape;1114;p75"/>
          <p:cNvGrpSpPr/>
          <p:nvPr/>
        </p:nvGrpSpPr>
        <p:grpSpPr>
          <a:xfrm>
            <a:off x="0" y="0"/>
            <a:ext cx="9144000" cy="5143500"/>
            <a:chOff x="0" y="0"/>
            <a:chExt cx="9144000" cy="5143500"/>
          </a:xfrm>
        </p:grpSpPr>
        <p:sp>
          <p:nvSpPr>
            <p:cNvPr id="1115" name="Google Shape;1115;p7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6" name="Google Shape;1116;p7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117" name="Google Shape;1117;p75"/>
          <p:cNvSpPr txBox="1"/>
          <p:nvPr>
            <p:ph idx="4294967295" type="title"/>
          </p:nvPr>
        </p:nvSpPr>
        <p:spPr>
          <a:xfrm>
            <a:off x="810950" y="1226250"/>
            <a:ext cx="7765500" cy="3207900"/>
          </a:xfrm>
          <a:prstGeom prst="rect">
            <a:avLst/>
          </a:prstGeom>
        </p:spPr>
        <p:txBody>
          <a:bodyPr anchorCtr="0" anchor="t" bIns="91425" lIns="91425" spcFirstLastPara="1" rIns="91425" wrap="square" tIns="91425">
            <a:noAutofit/>
          </a:bodyPr>
          <a:lstStyle/>
          <a:p>
            <a:pPr indent="-317500" lvl="0" marL="3600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El teorema se aplica incluso si la distribución original de X no es normal.</a:t>
            </a:r>
            <a:endParaRPr sz="1400">
              <a:latin typeface="Poppins"/>
              <a:ea typeface="Poppins"/>
              <a:cs typeface="Poppins"/>
              <a:sym typeface="Poppins"/>
            </a:endParaRPr>
          </a:p>
          <a:p>
            <a:pPr indent="-317500" lvl="0" marL="3600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La convergencia a la distribución normal es más rápida a medida que n aumenta.</a:t>
            </a:r>
            <a:endParaRPr sz="1400">
              <a:latin typeface="Poppins"/>
              <a:ea typeface="Poppins"/>
              <a:cs typeface="Poppins"/>
              <a:sym typeface="Poppins"/>
            </a:endParaRPr>
          </a:p>
          <a:p>
            <a:pPr indent="-317500" lvl="0" marL="3600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Este resultado es esencial en inferencia estadística, ya que permite realizar inferencias sobre la media de la población incluso cuando la distribución original puede ser desconocida o no normal.</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1118" name="Google Shape;1118;p75"/>
          <p:cNvSpPr txBox="1"/>
          <p:nvPr>
            <p:ph idx="4294967295" type="title"/>
          </p:nvPr>
        </p:nvSpPr>
        <p:spPr>
          <a:xfrm>
            <a:off x="715552" y="196125"/>
            <a:ext cx="7260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Implicaciones TLC</a:t>
            </a:r>
            <a:endParaRPr b="1">
              <a:latin typeface="Poppins"/>
              <a:ea typeface="Poppins"/>
              <a:cs typeface="Poppins"/>
              <a:sym typeface="Poppins"/>
            </a:endParaRPr>
          </a:p>
        </p:txBody>
      </p:sp>
      <p:grpSp>
        <p:nvGrpSpPr>
          <p:cNvPr id="1119" name="Google Shape;1119;p75"/>
          <p:cNvGrpSpPr/>
          <p:nvPr/>
        </p:nvGrpSpPr>
        <p:grpSpPr>
          <a:xfrm>
            <a:off x="6543675" y="4343400"/>
            <a:ext cx="2714775" cy="839694"/>
            <a:chOff x="6543675" y="4343400"/>
            <a:chExt cx="2714775" cy="839694"/>
          </a:xfrm>
        </p:grpSpPr>
        <p:sp>
          <p:nvSpPr>
            <p:cNvPr id="1120" name="Google Shape;1120;p7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25" name="Shape 125"/>
        <p:cNvGrpSpPr/>
        <p:nvPr/>
      </p:nvGrpSpPr>
      <p:grpSpPr>
        <a:xfrm>
          <a:off x="0" y="0"/>
          <a:ext cx="0" cy="0"/>
          <a:chOff x="0" y="0"/>
          <a:chExt cx="0" cy="0"/>
        </a:xfrm>
      </p:grpSpPr>
      <p:grpSp>
        <p:nvGrpSpPr>
          <p:cNvPr id="126" name="Google Shape;126;p22"/>
          <p:cNvGrpSpPr/>
          <p:nvPr/>
        </p:nvGrpSpPr>
        <p:grpSpPr>
          <a:xfrm>
            <a:off x="0" y="0"/>
            <a:ext cx="9144000" cy="5143500"/>
            <a:chOff x="0" y="0"/>
            <a:chExt cx="9144000" cy="5143500"/>
          </a:xfrm>
        </p:grpSpPr>
        <p:sp>
          <p:nvSpPr>
            <p:cNvPr id="127" name="Google Shape;127;p2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2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29" name="Google Shape;129;p22"/>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130" name="Google Shape;130;p22"/>
          <p:cNvSpPr txBox="1"/>
          <p:nvPr>
            <p:ph idx="4294967295" type="title"/>
          </p:nvPr>
        </p:nvSpPr>
        <p:spPr>
          <a:xfrm>
            <a:off x="715550" y="1211575"/>
            <a:ext cx="4185000" cy="3602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El conjunto de todos los posibles resultados de un experimento.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Normalmente se denota por la letra 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Nota:</a:t>
            </a:r>
            <a:r>
              <a:rPr lang="es" sz="1400">
                <a:latin typeface="Poppins"/>
                <a:ea typeface="Poppins"/>
                <a:cs typeface="Poppins"/>
                <a:sym typeface="Poppins"/>
              </a:rPr>
              <a:t> Cada elemento de este conjunto es conocido como </a:t>
            </a:r>
            <a:r>
              <a:rPr b="1" lang="es" sz="1400">
                <a:solidFill>
                  <a:srgbClr val="1BBC9B"/>
                </a:solidFill>
                <a:latin typeface="Poppins"/>
                <a:ea typeface="Poppins"/>
                <a:cs typeface="Poppins"/>
                <a:sym typeface="Poppins"/>
              </a:rPr>
              <a:t>punto muestral</a:t>
            </a:r>
            <a:endParaRPr b="1" sz="1400">
              <a:solidFill>
                <a:srgbClr val="1BBC9B"/>
              </a:solidFill>
              <a:latin typeface="Poppins"/>
              <a:ea typeface="Poppins"/>
              <a:cs typeface="Poppins"/>
              <a:sym typeface="Poppins"/>
            </a:endParaRPr>
          </a:p>
        </p:txBody>
      </p:sp>
      <p:sp>
        <p:nvSpPr>
          <p:cNvPr id="131" name="Google Shape;131;p2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2"/>
          <p:cNvPicPr preferRelativeResize="0"/>
          <p:nvPr/>
        </p:nvPicPr>
        <p:blipFill>
          <a:blip r:embed="rId4">
            <a:alphaModFix/>
          </a:blip>
          <a:stretch>
            <a:fillRect/>
          </a:stretch>
        </p:blipFill>
        <p:spPr>
          <a:xfrm>
            <a:off x="4007396" y="1230605"/>
            <a:ext cx="5136599" cy="4642547"/>
          </a:xfrm>
          <a:prstGeom prst="rect">
            <a:avLst/>
          </a:prstGeom>
          <a:noFill/>
          <a:ln>
            <a:noFill/>
          </a:ln>
        </p:spPr>
      </p:pic>
      <p:sp>
        <p:nvSpPr>
          <p:cNvPr id="134" name="Google Shape;134;p2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137" name="Google Shape;137;p22"/>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Espacio Muestral</a:t>
            </a:r>
            <a:endParaRPr b="1" sz="1400">
              <a:solidFill>
                <a:srgbClr val="8426C9"/>
              </a:solidFill>
              <a:latin typeface="Poppins"/>
              <a:ea typeface="Poppins"/>
              <a:cs typeface="Poppins"/>
              <a:sym typeface="Poppi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76"/>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Probabilidad</a:t>
            </a:r>
            <a:endParaRPr/>
          </a:p>
        </p:txBody>
      </p:sp>
      <p:sp>
        <p:nvSpPr>
          <p:cNvPr id="1129" name="Google Shape;1129;p76"/>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Matemáticas para calcular la incertidumbre</a:t>
            </a:r>
            <a:endParaRPr>
              <a:solidFill>
                <a:schemeClr val="lt1"/>
              </a:solidFill>
            </a:endParaRPr>
          </a:p>
          <a:p>
            <a:pPr indent="0" lvl="0" marL="0" rtl="0" algn="l">
              <a:spcBef>
                <a:spcPts val="0"/>
              </a:spcBef>
              <a:spcAft>
                <a:spcPts val="0"/>
              </a:spcAft>
              <a:buNone/>
            </a:pPr>
            <a:r>
              <a:t/>
            </a:r>
            <a:endParaRPr/>
          </a:p>
        </p:txBody>
      </p:sp>
      <p:sp>
        <p:nvSpPr>
          <p:cNvPr id="1130" name="Google Shape;1130;p76"/>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 Matemática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alpha val="21240"/>
          </a:srgbClr>
        </a:solidFill>
      </p:bgPr>
    </p:bg>
    <p:spTree>
      <p:nvGrpSpPr>
        <p:cNvPr id="1134" name="Shape 1134"/>
        <p:cNvGrpSpPr/>
        <p:nvPr/>
      </p:nvGrpSpPr>
      <p:grpSpPr>
        <a:xfrm>
          <a:off x="0" y="0"/>
          <a:ext cx="0" cy="0"/>
          <a:chOff x="0" y="0"/>
          <a:chExt cx="0" cy="0"/>
        </a:xfrm>
      </p:grpSpPr>
      <p:sp>
        <p:nvSpPr>
          <p:cNvPr id="1135" name="Google Shape;1135;p77"/>
          <p:cNvSpPr/>
          <p:nvPr/>
        </p:nvSpPr>
        <p:spPr>
          <a:xfrm>
            <a:off x="-44725" y="-55900"/>
            <a:ext cx="9188725" cy="519940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a:solidFill>
                  <a:schemeClr val="dk1"/>
                </a:solidFill>
                <a:latin typeface="Poppins"/>
                <a:ea typeface="Poppins"/>
                <a:cs typeface="Poppins"/>
                <a:sym typeface="Poppins"/>
              </a:rPr>
              <a:t>-ική </a:t>
            </a:r>
            <a:endParaRPr/>
          </a:p>
        </p:txBody>
      </p:sp>
      <p:pic>
        <p:nvPicPr>
          <p:cNvPr id="1136" name="Google Shape;1136;p77"/>
          <p:cNvPicPr preferRelativeResize="0"/>
          <p:nvPr/>
        </p:nvPicPr>
        <p:blipFill>
          <a:blip r:embed="rId3">
            <a:alphaModFix/>
          </a:blip>
          <a:stretch>
            <a:fillRect/>
          </a:stretch>
        </p:blipFill>
        <p:spPr>
          <a:xfrm>
            <a:off x="-22362" y="-27950"/>
            <a:ext cx="9144000" cy="5143500"/>
          </a:xfrm>
          <a:prstGeom prst="rect">
            <a:avLst/>
          </a:prstGeom>
          <a:noFill/>
          <a:ln>
            <a:noFill/>
          </a:ln>
        </p:spPr>
      </p:pic>
      <p:sp>
        <p:nvSpPr>
          <p:cNvPr id="1137" name="Google Shape;1137;p77"/>
          <p:cNvSpPr/>
          <p:nvPr/>
        </p:nvSpPr>
        <p:spPr>
          <a:xfrm>
            <a:off x="266700" y="876300"/>
            <a:ext cx="8503800" cy="41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txBox="1"/>
          <p:nvPr>
            <p:ph idx="4294967295" type="title"/>
          </p:nvPr>
        </p:nvSpPr>
        <p:spPr>
          <a:xfrm>
            <a:off x="715551" y="558150"/>
            <a:ext cx="56328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Assets</a:t>
            </a:r>
            <a:endParaRPr b="1">
              <a:latin typeface="Poppins"/>
              <a:ea typeface="Poppins"/>
              <a:cs typeface="Poppins"/>
              <a:sym typeface="Poppins"/>
            </a:endParaRPr>
          </a:p>
        </p:txBody>
      </p:sp>
      <p:sp>
        <p:nvSpPr>
          <p:cNvPr id="1139" name="Google Shape;1139;p77"/>
          <p:cNvSpPr/>
          <p:nvPr/>
        </p:nvSpPr>
        <p:spPr>
          <a:xfrm>
            <a:off x="715546" y="403850"/>
            <a:ext cx="27876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Cuando el orden sí que importa</a:t>
            </a:r>
            <a:endParaRPr sz="1100">
              <a:solidFill>
                <a:schemeClr val="dk2"/>
              </a:solidFill>
              <a:latin typeface="Poppins"/>
              <a:ea typeface="Poppins"/>
              <a:cs typeface="Poppins"/>
              <a:sym typeface="Poppins"/>
            </a:endParaRPr>
          </a:p>
        </p:txBody>
      </p:sp>
      <p:pic>
        <p:nvPicPr>
          <p:cNvPr id="1140" name="Google Shape;1140;p77"/>
          <p:cNvPicPr preferRelativeResize="0"/>
          <p:nvPr/>
        </p:nvPicPr>
        <p:blipFill>
          <a:blip r:embed="rId4">
            <a:alphaModFix/>
          </a:blip>
          <a:stretch>
            <a:fillRect/>
          </a:stretch>
        </p:blipFill>
        <p:spPr>
          <a:xfrm>
            <a:off x="1475952" y="2707240"/>
            <a:ext cx="959867" cy="809204"/>
          </a:xfrm>
          <a:prstGeom prst="rect">
            <a:avLst/>
          </a:prstGeom>
          <a:noFill/>
          <a:ln>
            <a:noFill/>
          </a:ln>
        </p:spPr>
      </p:pic>
      <p:pic>
        <p:nvPicPr>
          <p:cNvPr id="1141" name="Google Shape;1141;p77"/>
          <p:cNvPicPr preferRelativeResize="0"/>
          <p:nvPr/>
        </p:nvPicPr>
        <p:blipFill>
          <a:blip r:embed="rId5">
            <a:alphaModFix/>
          </a:blip>
          <a:stretch>
            <a:fillRect/>
          </a:stretch>
        </p:blipFill>
        <p:spPr>
          <a:xfrm>
            <a:off x="2930842" y="634250"/>
            <a:ext cx="867544" cy="809204"/>
          </a:xfrm>
          <a:prstGeom prst="rect">
            <a:avLst/>
          </a:prstGeom>
          <a:noFill/>
          <a:ln>
            <a:noFill/>
          </a:ln>
        </p:spPr>
      </p:pic>
      <p:pic>
        <p:nvPicPr>
          <p:cNvPr id="1142" name="Google Shape;1142;p77"/>
          <p:cNvPicPr preferRelativeResize="0"/>
          <p:nvPr/>
        </p:nvPicPr>
        <p:blipFill>
          <a:blip r:embed="rId6">
            <a:alphaModFix/>
          </a:blip>
          <a:stretch>
            <a:fillRect/>
          </a:stretch>
        </p:blipFill>
        <p:spPr>
          <a:xfrm>
            <a:off x="4741120" y="1577798"/>
            <a:ext cx="867544" cy="809204"/>
          </a:xfrm>
          <a:prstGeom prst="rect">
            <a:avLst/>
          </a:prstGeom>
          <a:noFill/>
          <a:ln>
            <a:noFill/>
          </a:ln>
        </p:spPr>
      </p:pic>
      <p:pic>
        <p:nvPicPr>
          <p:cNvPr id="1143" name="Google Shape;1143;p77"/>
          <p:cNvPicPr preferRelativeResize="0"/>
          <p:nvPr/>
        </p:nvPicPr>
        <p:blipFill>
          <a:blip r:embed="rId7">
            <a:alphaModFix/>
          </a:blip>
          <a:stretch>
            <a:fillRect/>
          </a:stretch>
        </p:blipFill>
        <p:spPr>
          <a:xfrm>
            <a:off x="4094850" y="2601979"/>
            <a:ext cx="1018337" cy="809205"/>
          </a:xfrm>
          <a:prstGeom prst="rect">
            <a:avLst/>
          </a:prstGeom>
          <a:noFill/>
          <a:ln>
            <a:noFill/>
          </a:ln>
        </p:spPr>
      </p:pic>
      <p:pic>
        <p:nvPicPr>
          <p:cNvPr id="1144" name="Google Shape;1144;p77"/>
          <p:cNvPicPr preferRelativeResize="0"/>
          <p:nvPr/>
        </p:nvPicPr>
        <p:blipFill>
          <a:blip r:embed="rId8">
            <a:alphaModFix/>
          </a:blip>
          <a:stretch>
            <a:fillRect/>
          </a:stretch>
        </p:blipFill>
        <p:spPr>
          <a:xfrm>
            <a:off x="2435818" y="3516444"/>
            <a:ext cx="1025034" cy="809207"/>
          </a:xfrm>
          <a:prstGeom prst="rect">
            <a:avLst/>
          </a:prstGeom>
          <a:noFill/>
          <a:ln>
            <a:noFill/>
          </a:ln>
        </p:spPr>
      </p:pic>
      <p:pic>
        <p:nvPicPr>
          <p:cNvPr id="1145" name="Google Shape;1145;p77"/>
          <p:cNvPicPr preferRelativeResize="0"/>
          <p:nvPr/>
        </p:nvPicPr>
        <p:blipFill>
          <a:blip r:embed="rId9">
            <a:alphaModFix/>
          </a:blip>
          <a:stretch>
            <a:fillRect/>
          </a:stretch>
        </p:blipFill>
        <p:spPr>
          <a:xfrm>
            <a:off x="2707373" y="1656095"/>
            <a:ext cx="958510" cy="809205"/>
          </a:xfrm>
          <a:prstGeom prst="rect">
            <a:avLst/>
          </a:prstGeom>
          <a:noFill/>
          <a:ln>
            <a:noFill/>
          </a:ln>
        </p:spPr>
      </p:pic>
      <p:pic>
        <p:nvPicPr>
          <p:cNvPr id="1146" name="Google Shape;1146;p77"/>
          <p:cNvPicPr preferRelativeResize="0"/>
          <p:nvPr/>
        </p:nvPicPr>
        <p:blipFill>
          <a:blip r:embed="rId10">
            <a:alphaModFix/>
          </a:blip>
          <a:stretch>
            <a:fillRect/>
          </a:stretch>
        </p:blipFill>
        <p:spPr>
          <a:xfrm>
            <a:off x="377744" y="3411171"/>
            <a:ext cx="958510" cy="809205"/>
          </a:xfrm>
          <a:prstGeom prst="rect">
            <a:avLst/>
          </a:prstGeom>
          <a:noFill/>
          <a:ln>
            <a:noFill/>
          </a:ln>
        </p:spPr>
      </p:pic>
      <p:pic>
        <p:nvPicPr>
          <p:cNvPr id="1147" name="Google Shape;1147;p77"/>
          <p:cNvPicPr preferRelativeResize="0"/>
          <p:nvPr/>
        </p:nvPicPr>
        <p:blipFill>
          <a:blip r:embed="rId11">
            <a:alphaModFix/>
          </a:blip>
          <a:stretch>
            <a:fillRect/>
          </a:stretch>
        </p:blipFill>
        <p:spPr>
          <a:xfrm>
            <a:off x="266700" y="2387002"/>
            <a:ext cx="958428" cy="809205"/>
          </a:xfrm>
          <a:prstGeom prst="rect">
            <a:avLst/>
          </a:prstGeom>
          <a:noFill/>
          <a:ln>
            <a:noFill/>
          </a:ln>
        </p:spPr>
      </p:pic>
      <p:pic>
        <p:nvPicPr>
          <p:cNvPr id="1148" name="Google Shape;1148;p77"/>
          <p:cNvPicPr preferRelativeResize="0"/>
          <p:nvPr/>
        </p:nvPicPr>
        <p:blipFill>
          <a:blip r:embed="rId12">
            <a:alphaModFix/>
          </a:blip>
          <a:stretch>
            <a:fillRect/>
          </a:stretch>
        </p:blipFill>
        <p:spPr>
          <a:xfrm>
            <a:off x="1371997" y="3516445"/>
            <a:ext cx="959867" cy="809204"/>
          </a:xfrm>
          <a:prstGeom prst="rect">
            <a:avLst/>
          </a:prstGeom>
          <a:noFill/>
          <a:ln>
            <a:noFill/>
          </a:ln>
        </p:spPr>
      </p:pic>
      <p:pic>
        <p:nvPicPr>
          <p:cNvPr id="1149" name="Google Shape;1149;p77"/>
          <p:cNvPicPr preferRelativeResize="0"/>
          <p:nvPr/>
        </p:nvPicPr>
        <p:blipFill>
          <a:blip r:embed="rId13">
            <a:alphaModFix/>
          </a:blip>
          <a:stretch>
            <a:fillRect/>
          </a:stretch>
        </p:blipFill>
        <p:spPr>
          <a:xfrm>
            <a:off x="1563951" y="1656097"/>
            <a:ext cx="959867" cy="809204"/>
          </a:xfrm>
          <a:prstGeom prst="rect">
            <a:avLst/>
          </a:prstGeom>
          <a:noFill/>
          <a:ln>
            <a:noFill/>
          </a:ln>
        </p:spPr>
      </p:pic>
      <p:pic>
        <p:nvPicPr>
          <p:cNvPr id="1150" name="Google Shape;1150;p77"/>
          <p:cNvPicPr preferRelativeResize="0"/>
          <p:nvPr/>
        </p:nvPicPr>
        <p:blipFill>
          <a:blip r:embed="rId14">
            <a:alphaModFix/>
          </a:blip>
          <a:stretch>
            <a:fillRect/>
          </a:stretch>
        </p:blipFill>
        <p:spPr>
          <a:xfrm>
            <a:off x="5504338" y="2494490"/>
            <a:ext cx="907451" cy="809207"/>
          </a:xfrm>
          <a:prstGeom prst="rect">
            <a:avLst/>
          </a:prstGeom>
          <a:noFill/>
          <a:ln>
            <a:noFill/>
          </a:ln>
        </p:spPr>
      </p:pic>
      <p:pic>
        <p:nvPicPr>
          <p:cNvPr id="1151" name="Google Shape;1151;p77"/>
          <p:cNvPicPr preferRelativeResize="0"/>
          <p:nvPr/>
        </p:nvPicPr>
        <p:blipFill>
          <a:blip r:embed="rId15">
            <a:alphaModFix/>
          </a:blip>
          <a:stretch>
            <a:fillRect/>
          </a:stretch>
        </p:blipFill>
        <p:spPr>
          <a:xfrm>
            <a:off x="423229" y="1502184"/>
            <a:ext cx="867543" cy="809205"/>
          </a:xfrm>
          <a:prstGeom prst="rect">
            <a:avLst/>
          </a:prstGeom>
          <a:noFill/>
          <a:ln>
            <a:noFill/>
          </a:ln>
        </p:spPr>
      </p:pic>
      <p:pic>
        <p:nvPicPr>
          <p:cNvPr id="1152" name="Google Shape;1152;p77"/>
          <p:cNvPicPr preferRelativeResize="0"/>
          <p:nvPr/>
        </p:nvPicPr>
        <p:blipFill>
          <a:blip r:embed="rId16">
            <a:alphaModFix/>
          </a:blip>
          <a:stretch>
            <a:fillRect/>
          </a:stretch>
        </p:blipFill>
        <p:spPr>
          <a:xfrm>
            <a:off x="6642461" y="634255"/>
            <a:ext cx="924803" cy="809204"/>
          </a:xfrm>
          <a:prstGeom prst="rect">
            <a:avLst/>
          </a:prstGeom>
          <a:noFill/>
          <a:ln>
            <a:noFill/>
          </a:ln>
        </p:spPr>
      </p:pic>
      <p:pic>
        <p:nvPicPr>
          <p:cNvPr id="1153" name="Google Shape;1153;p77"/>
          <p:cNvPicPr preferRelativeResize="0"/>
          <p:nvPr/>
        </p:nvPicPr>
        <p:blipFill>
          <a:blip r:embed="rId17">
            <a:alphaModFix/>
          </a:blip>
          <a:stretch>
            <a:fillRect/>
          </a:stretch>
        </p:blipFill>
        <p:spPr>
          <a:xfrm>
            <a:off x="3609616" y="1326350"/>
            <a:ext cx="739148" cy="809205"/>
          </a:xfrm>
          <a:prstGeom prst="rect">
            <a:avLst/>
          </a:prstGeom>
          <a:noFill/>
          <a:ln>
            <a:noFill/>
          </a:ln>
        </p:spPr>
      </p:pic>
      <p:pic>
        <p:nvPicPr>
          <p:cNvPr id="1154" name="Google Shape;1154;p77"/>
          <p:cNvPicPr preferRelativeResize="0"/>
          <p:nvPr/>
        </p:nvPicPr>
        <p:blipFill>
          <a:blip r:embed="rId18">
            <a:alphaModFix/>
          </a:blip>
          <a:stretch>
            <a:fillRect/>
          </a:stretch>
        </p:blipFill>
        <p:spPr>
          <a:xfrm>
            <a:off x="4031279" y="3626156"/>
            <a:ext cx="813758" cy="809205"/>
          </a:xfrm>
          <a:prstGeom prst="rect">
            <a:avLst/>
          </a:prstGeom>
          <a:noFill/>
          <a:ln>
            <a:noFill/>
          </a:ln>
        </p:spPr>
      </p:pic>
      <p:pic>
        <p:nvPicPr>
          <p:cNvPr id="1155" name="Google Shape;1155;p77"/>
          <p:cNvPicPr preferRelativeResize="0"/>
          <p:nvPr/>
        </p:nvPicPr>
        <p:blipFill>
          <a:blip r:embed="rId19">
            <a:alphaModFix/>
          </a:blip>
          <a:stretch>
            <a:fillRect/>
          </a:stretch>
        </p:blipFill>
        <p:spPr>
          <a:xfrm>
            <a:off x="6544433" y="3303695"/>
            <a:ext cx="867544" cy="809204"/>
          </a:xfrm>
          <a:prstGeom prst="rect">
            <a:avLst/>
          </a:prstGeom>
          <a:noFill/>
          <a:ln>
            <a:noFill/>
          </a:ln>
        </p:spPr>
      </p:pic>
      <p:pic>
        <p:nvPicPr>
          <p:cNvPr id="1156" name="Google Shape;1156;p77"/>
          <p:cNvPicPr preferRelativeResize="0"/>
          <p:nvPr/>
        </p:nvPicPr>
        <p:blipFill>
          <a:blip r:embed="rId20">
            <a:alphaModFix/>
          </a:blip>
          <a:stretch>
            <a:fillRect/>
          </a:stretch>
        </p:blipFill>
        <p:spPr>
          <a:xfrm>
            <a:off x="4383324" y="634255"/>
            <a:ext cx="898778" cy="809204"/>
          </a:xfrm>
          <a:prstGeom prst="rect">
            <a:avLst/>
          </a:prstGeom>
          <a:noFill/>
          <a:ln>
            <a:noFill/>
          </a:ln>
        </p:spPr>
      </p:pic>
      <p:pic>
        <p:nvPicPr>
          <p:cNvPr id="1157" name="Google Shape;1157;p77"/>
          <p:cNvPicPr preferRelativeResize="0"/>
          <p:nvPr/>
        </p:nvPicPr>
        <p:blipFill>
          <a:blip r:embed="rId21">
            <a:alphaModFix/>
          </a:blip>
          <a:stretch>
            <a:fillRect/>
          </a:stretch>
        </p:blipFill>
        <p:spPr>
          <a:xfrm>
            <a:off x="5698105" y="1502184"/>
            <a:ext cx="1167714" cy="809204"/>
          </a:xfrm>
          <a:prstGeom prst="rect">
            <a:avLst/>
          </a:prstGeom>
          <a:noFill/>
          <a:ln>
            <a:noFill/>
          </a:ln>
        </p:spPr>
      </p:pic>
      <p:pic>
        <p:nvPicPr>
          <p:cNvPr id="1158" name="Google Shape;1158;p77"/>
          <p:cNvPicPr preferRelativeResize="0"/>
          <p:nvPr/>
        </p:nvPicPr>
        <p:blipFill>
          <a:blip r:embed="rId22">
            <a:alphaModFix/>
          </a:blip>
          <a:stretch>
            <a:fillRect/>
          </a:stretch>
        </p:blipFill>
        <p:spPr>
          <a:xfrm>
            <a:off x="2797893" y="2553981"/>
            <a:ext cx="867544" cy="809204"/>
          </a:xfrm>
          <a:prstGeom prst="rect">
            <a:avLst/>
          </a:prstGeom>
          <a:noFill/>
          <a:ln>
            <a:noFill/>
          </a:ln>
        </p:spPr>
      </p:pic>
      <p:pic>
        <p:nvPicPr>
          <p:cNvPr id="1159" name="Google Shape;1159;p77"/>
          <p:cNvPicPr preferRelativeResize="0"/>
          <p:nvPr/>
        </p:nvPicPr>
        <p:blipFill>
          <a:blip r:embed="rId23">
            <a:alphaModFix/>
          </a:blip>
          <a:stretch>
            <a:fillRect/>
          </a:stretch>
        </p:blipFill>
        <p:spPr>
          <a:xfrm>
            <a:off x="6642466" y="2252666"/>
            <a:ext cx="671480" cy="809203"/>
          </a:xfrm>
          <a:prstGeom prst="rect">
            <a:avLst/>
          </a:prstGeom>
          <a:noFill/>
          <a:ln>
            <a:noFill/>
          </a:ln>
        </p:spPr>
      </p:pic>
      <p:pic>
        <p:nvPicPr>
          <p:cNvPr id="1160" name="Google Shape;1160;p77"/>
          <p:cNvPicPr preferRelativeResize="0"/>
          <p:nvPr/>
        </p:nvPicPr>
        <p:blipFill>
          <a:blip r:embed="rId24">
            <a:alphaModFix/>
          </a:blip>
          <a:stretch>
            <a:fillRect/>
          </a:stretch>
        </p:blipFill>
        <p:spPr>
          <a:xfrm>
            <a:off x="5284447" y="714053"/>
            <a:ext cx="1423757" cy="809204"/>
          </a:xfrm>
          <a:prstGeom prst="rect">
            <a:avLst/>
          </a:prstGeom>
          <a:noFill/>
          <a:ln>
            <a:noFill/>
          </a:ln>
        </p:spPr>
      </p:pic>
      <p:pic>
        <p:nvPicPr>
          <p:cNvPr id="1161" name="Google Shape;1161;p77"/>
          <p:cNvPicPr preferRelativeResize="0"/>
          <p:nvPr/>
        </p:nvPicPr>
        <p:blipFill>
          <a:blip r:embed="rId25">
            <a:alphaModFix/>
          </a:blip>
          <a:stretch>
            <a:fillRect/>
          </a:stretch>
        </p:blipFill>
        <p:spPr>
          <a:xfrm>
            <a:off x="5142648" y="3214248"/>
            <a:ext cx="1167731" cy="1107118"/>
          </a:xfrm>
          <a:prstGeom prst="rect">
            <a:avLst/>
          </a:prstGeom>
          <a:noFill/>
          <a:ln>
            <a:noFill/>
          </a:ln>
        </p:spPr>
      </p:pic>
      <p:pic>
        <p:nvPicPr>
          <p:cNvPr id="1162" name="Google Shape;1162;p77"/>
          <p:cNvPicPr preferRelativeResize="0"/>
          <p:nvPr/>
        </p:nvPicPr>
        <p:blipFill>
          <a:blip r:embed="rId26">
            <a:alphaModFix/>
          </a:blip>
          <a:stretch>
            <a:fillRect/>
          </a:stretch>
        </p:blipFill>
        <p:spPr>
          <a:xfrm>
            <a:off x="7184779" y="1521067"/>
            <a:ext cx="1423750" cy="922676"/>
          </a:xfrm>
          <a:prstGeom prst="rect">
            <a:avLst/>
          </a:prstGeom>
          <a:noFill/>
          <a:ln>
            <a:noFill/>
          </a:ln>
        </p:spPr>
      </p:pic>
      <p:pic>
        <p:nvPicPr>
          <p:cNvPr id="1163" name="Google Shape;1163;p77"/>
          <p:cNvPicPr preferRelativeResize="0"/>
          <p:nvPr/>
        </p:nvPicPr>
        <p:blipFill>
          <a:blip r:embed="rId27">
            <a:alphaModFix/>
          </a:blip>
          <a:stretch>
            <a:fillRect/>
          </a:stretch>
        </p:blipFill>
        <p:spPr>
          <a:xfrm>
            <a:off x="7787600" y="2615575"/>
            <a:ext cx="1167725" cy="992542"/>
          </a:xfrm>
          <a:prstGeom prst="rect">
            <a:avLst/>
          </a:prstGeom>
          <a:noFill/>
          <a:ln>
            <a:noFill/>
          </a:ln>
        </p:spPr>
      </p:pic>
      <p:pic>
        <p:nvPicPr>
          <p:cNvPr id="1164" name="Google Shape;1164;p77"/>
          <p:cNvPicPr preferRelativeResize="0"/>
          <p:nvPr/>
        </p:nvPicPr>
        <p:blipFill>
          <a:blip r:embed="rId28">
            <a:alphaModFix/>
          </a:blip>
          <a:stretch>
            <a:fillRect/>
          </a:stretch>
        </p:blipFill>
        <p:spPr>
          <a:xfrm>
            <a:off x="6159750" y="4112899"/>
            <a:ext cx="1025025" cy="839775"/>
          </a:xfrm>
          <a:prstGeom prst="rect">
            <a:avLst/>
          </a:prstGeom>
          <a:noFill/>
          <a:ln>
            <a:noFill/>
          </a:ln>
        </p:spPr>
      </p:pic>
      <p:pic>
        <p:nvPicPr>
          <p:cNvPr id="1165" name="Google Shape;1165;p77"/>
          <p:cNvPicPr preferRelativeResize="0"/>
          <p:nvPr/>
        </p:nvPicPr>
        <p:blipFill>
          <a:blip r:embed="rId29">
            <a:alphaModFix/>
          </a:blip>
          <a:stretch>
            <a:fillRect/>
          </a:stretch>
        </p:blipFill>
        <p:spPr>
          <a:xfrm>
            <a:off x="7861376" y="239054"/>
            <a:ext cx="1018325" cy="111019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alpha val="21240"/>
          </a:srgbClr>
        </a:solidFill>
      </p:bgPr>
    </p:bg>
    <p:spTree>
      <p:nvGrpSpPr>
        <p:cNvPr id="1169" name="Shape 1169"/>
        <p:cNvGrpSpPr/>
        <p:nvPr/>
      </p:nvGrpSpPr>
      <p:grpSpPr>
        <a:xfrm>
          <a:off x="0" y="0"/>
          <a:ext cx="0" cy="0"/>
          <a:chOff x="0" y="0"/>
          <a:chExt cx="0" cy="0"/>
        </a:xfrm>
      </p:grpSpPr>
      <p:grpSp>
        <p:nvGrpSpPr>
          <p:cNvPr id="1170" name="Google Shape;1170;p78"/>
          <p:cNvGrpSpPr/>
          <p:nvPr/>
        </p:nvGrpSpPr>
        <p:grpSpPr>
          <a:xfrm>
            <a:off x="0" y="0"/>
            <a:ext cx="9144000" cy="5143500"/>
            <a:chOff x="0" y="0"/>
            <a:chExt cx="9144000" cy="5143500"/>
          </a:xfrm>
        </p:grpSpPr>
        <p:sp>
          <p:nvSpPr>
            <p:cNvPr id="1171" name="Google Shape;1171;p7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2" name="Google Shape;1172;p7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173" name="Google Shape;1173;p78"/>
          <p:cNvSpPr txBox="1"/>
          <p:nvPr>
            <p:ph idx="4294967295" type="title"/>
          </p:nvPr>
        </p:nvSpPr>
        <p:spPr>
          <a:xfrm>
            <a:off x="715551" y="558150"/>
            <a:ext cx="56328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Assets</a:t>
            </a:r>
            <a:endParaRPr b="1">
              <a:latin typeface="Poppins"/>
              <a:ea typeface="Poppins"/>
              <a:cs typeface="Poppins"/>
              <a:sym typeface="Poppins"/>
            </a:endParaRPr>
          </a:p>
        </p:txBody>
      </p:sp>
      <p:sp>
        <p:nvSpPr>
          <p:cNvPr id="1174" name="Google Shape;1174;p78"/>
          <p:cNvSpPr/>
          <p:nvPr/>
        </p:nvSpPr>
        <p:spPr>
          <a:xfrm>
            <a:off x="715546" y="403850"/>
            <a:ext cx="27876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Subtítulo</a:t>
            </a:r>
            <a:endParaRPr sz="1100">
              <a:solidFill>
                <a:schemeClr val="dk2"/>
              </a:solidFill>
              <a:latin typeface="Poppins"/>
              <a:ea typeface="Poppins"/>
              <a:cs typeface="Poppins"/>
              <a:sym typeface="Poppins"/>
            </a:endParaRPr>
          </a:p>
        </p:txBody>
      </p:sp>
      <p:sp>
        <p:nvSpPr>
          <p:cNvPr id="1175" name="Google Shape;1175;p78"/>
          <p:cNvSpPr/>
          <p:nvPr/>
        </p:nvSpPr>
        <p:spPr>
          <a:xfrm>
            <a:off x="1028700" y="1514475"/>
            <a:ext cx="1647900" cy="993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8"/>
          <p:cNvSpPr/>
          <p:nvPr/>
        </p:nvSpPr>
        <p:spPr>
          <a:xfrm>
            <a:off x="1028700" y="1726151"/>
            <a:ext cx="1647900" cy="99300"/>
          </a:xfrm>
          <a:prstGeom prst="roundRect">
            <a:avLst>
              <a:gd fmla="val 50000" name="adj"/>
            </a:avLst>
          </a:prstGeom>
          <a:solidFill>
            <a:srgbClr val="3ABB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8"/>
          <p:cNvSpPr/>
          <p:nvPr/>
        </p:nvSpPr>
        <p:spPr>
          <a:xfrm>
            <a:off x="1028700" y="1937827"/>
            <a:ext cx="1647900" cy="99300"/>
          </a:xfrm>
          <a:prstGeom prst="roundRect">
            <a:avLst>
              <a:gd fmla="val 50000" name="adj"/>
            </a:avLst>
          </a:prstGeom>
          <a:solidFill>
            <a:srgbClr val="051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8"/>
          <p:cNvSpPr/>
          <p:nvPr/>
        </p:nvSpPr>
        <p:spPr>
          <a:xfrm>
            <a:off x="1028700" y="2149503"/>
            <a:ext cx="1647900" cy="993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8"/>
          <p:cNvSpPr/>
          <p:nvPr/>
        </p:nvSpPr>
        <p:spPr>
          <a:xfrm>
            <a:off x="1028700" y="2361179"/>
            <a:ext cx="1647900" cy="99300"/>
          </a:xfrm>
          <a:prstGeom prst="roundRect">
            <a:avLst>
              <a:gd fmla="val 50000" name="adj"/>
            </a:avLst>
          </a:prstGeom>
          <a:solidFill>
            <a:srgbClr val="CE9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8"/>
          <p:cNvSpPr/>
          <p:nvPr/>
        </p:nvSpPr>
        <p:spPr>
          <a:xfrm>
            <a:off x="1028700" y="2572855"/>
            <a:ext cx="1647900" cy="993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8"/>
          <p:cNvSpPr/>
          <p:nvPr/>
        </p:nvSpPr>
        <p:spPr>
          <a:xfrm>
            <a:off x="1028700" y="2784530"/>
            <a:ext cx="1647900" cy="99300"/>
          </a:xfrm>
          <a:prstGeom prst="roundRect">
            <a:avLst>
              <a:gd fmla="val 50000" name="adj"/>
            </a:avLst>
          </a:prstGeom>
          <a:solidFill>
            <a:srgbClr val="842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8"/>
          <p:cNvSpPr/>
          <p:nvPr/>
        </p:nvSpPr>
        <p:spPr>
          <a:xfrm>
            <a:off x="1028700" y="2996206"/>
            <a:ext cx="1647900" cy="993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41" name="Shape 141"/>
        <p:cNvGrpSpPr/>
        <p:nvPr/>
      </p:nvGrpSpPr>
      <p:grpSpPr>
        <a:xfrm>
          <a:off x="0" y="0"/>
          <a:ext cx="0" cy="0"/>
          <a:chOff x="0" y="0"/>
          <a:chExt cx="0" cy="0"/>
        </a:xfrm>
      </p:grpSpPr>
      <p:grpSp>
        <p:nvGrpSpPr>
          <p:cNvPr id="142" name="Google Shape;142;p23"/>
          <p:cNvGrpSpPr/>
          <p:nvPr/>
        </p:nvGrpSpPr>
        <p:grpSpPr>
          <a:xfrm>
            <a:off x="0" y="0"/>
            <a:ext cx="9144000" cy="5143500"/>
            <a:chOff x="0" y="0"/>
            <a:chExt cx="9144000" cy="5143500"/>
          </a:xfrm>
        </p:grpSpPr>
        <p:sp>
          <p:nvSpPr>
            <p:cNvPr id="143" name="Google Shape;143;p2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45" name="Google Shape;145;p23"/>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146" name="Google Shape;146;p23"/>
          <p:cNvSpPr txBox="1"/>
          <p:nvPr>
            <p:ph idx="4294967295" type="title"/>
          </p:nvPr>
        </p:nvSpPr>
        <p:spPr>
          <a:xfrm>
            <a:off x="715550" y="1211575"/>
            <a:ext cx="4185000" cy="36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El conjunto de todos los posibles resultados de un experimento.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Normalmente se denota por la letra 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Nota:</a:t>
            </a:r>
            <a:r>
              <a:rPr lang="es" sz="1400">
                <a:latin typeface="Poppins"/>
                <a:ea typeface="Poppins"/>
                <a:cs typeface="Poppins"/>
                <a:sym typeface="Poppins"/>
              </a:rPr>
              <a:t> Cada elemento de este conjunto es conocido como </a:t>
            </a:r>
            <a:r>
              <a:rPr b="1" lang="es" sz="1400">
                <a:solidFill>
                  <a:srgbClr val="1BBC9B"/>
                </a:solidFill>
                <a:latin typeface="Poppins"/>
                <a:ea typeface="Poppins"/>
                <a:cs typeface="Poppins"/>
                <a:sym typeface="Poppins"/>
              </a:rPr>
              <a:t>punto muestral</a:t>
            </a:r>
            <a:endParaRPr b="1" sz="1400">
              <a:solidFill>
                <a:srgbClr val="1BBC9B"/>
              </a:solidFill>
              <a:latin typeface="Poppins"/>
              <a:ea typeface="Poppins"/>
              <a:cs typeface="Poppins"/>
              <a:sym typeface="Poppins"/>
            </a:endParaRPr>
          </a:p>
        </p:txBody>
      </p:sp>
      <p:sp>
        <p:nvSpPr>
          <p:cNvPr id="147" name="Google Shape;147;p2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152" name="Google Shape;152;p23"/>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Espacio Muestral</a:t>
            </a:r>
            <a:endParaRPr b="1" sz="1400">
              <a:solidFill>
                <a:srgbClr val="8426C9"/>
              </a:solidFill>
              <a:latin typeface="Poppins"/>
              <a:ea typeface="Poppins"/>
              <a:cs typeface="Poppins"/>
              <a:sym typeface="Poppins"/>
            </a:endParaRPr>
          </a:p>
        </p:txBody>
      </p:sp>
      <p:grpSp>
        <p:nvGrpSpPr>
          <p:cNvPr id="153" name="Google Shape;153;p23"/>
          <p:cNvGrpSpPr/>
          <p:nvPr/>
        </p:nvGrpSpPr>
        <p:grpSpPr>
          <a:xfrm>
            <a:off x="779329" y="1230953"/>
            <a:ext cx="5399879" cy="3563936"/>
            <a:chOff x="5259072" y="1681937"/>
            <a:chExt cx="3403428" cy="2236827"/>
          </a:xfrm>
        </p:grpSpPr>
        <p:pic>
          <p:nvPicPr>
            <p:cNvPr id="154" name="Google Shape;154;p23"/>
            <p:cNvPicPr preferRelativeResize="0"/>
            <p:nvPr/>
          </p:nvPicPr>
          <p:blipFill>
            <a:blip r:embed="rId4">
              <a:alphaModFix/>
            </a:blip>
            <a:stretch>
              <a:fillRect/>
            </a:stretch>
          </p:blipFill>
          <p:spPr>
            <a:xfrm>
              <a:off x="5259072" y="1681937"/>
              <a:ext cx="3403428" cy="2236827"/>
            </a:xfrm>
            <a:prstGeom prst="rect">
              <a:avLst/>
            </a:prstGeom>
            <a:noFill/>
            <a:ln>
              <a:noFill/>
            </a:ln>
          </p:spPr>
        </p:pic>
        <p:pic>
          <p:nvPicPr>
            <p:cNvPr id="155" name="Google Shape;155;p23"/>
            <p:cNvPicPr preferRelativeResize="0"/>
            <p:nvPr/>
          </p:nvPicPr>
          <p:blipFill rotWithShape="1">
            <a:blip r:embed="rId5">
              <a:alphaModFix/>
            </a:blip>
            <a:srcRect b="0" l="0" r="7028" t="0"/>
            <a:stretch/>
          </p:blipFill>
          <p:spPr>
            <a:xfrm>
              <a:off x="5363050" y="2118125"/>
              <a:ext cx="3195474" cy="1364450"/>
            </a:xfrm>
            <a:prstGeom prst="rect">
              <a:avLst/>
            </a:prstGeom>
            <a:noFill/>
            <a:ln>
              <a:noFill/>
            </a:ln>
          </p:spPr>
        </p:pic>
      </p:grpSp>
      <p:sp>
        <p:nvSpPr>
          <p:cNvPr id="156" name="Google Shape;156;p23"/>
          <p:cNvSpPr txBox="1"/>
          <p:nvPr>
            <p:ph idx="4294967295" type="title"/>
          </p:nvPr>
        </p:nvSpPr>
        <p:spPr>
          <a:xfrm>
            <a:off x="6346600" y="1211575"/>
            <a:ext cx="2472600" cy="951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157" name="Google Shape;157;p23"/>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61" name="Shape 161"/>
        <p:cNvGrpSpPr/>
        <p:nvPr/>
      </p:nvGrpSpPr>
      <p:grpSpPr>
        <a:xfrm>
          <a:off x="0" y="0"/>
          <a:ext cx="0" cy="0"/>
          <a:chOff x="0" y="0"/>
          <a:chExt cx="0" cy="0"/>
        </a:xfrm>
      </p:grpSpPr>
      <p:grpSp>
        <p:nvGrpSpPr>
          <p:cNvPr id="162" name="Google Shape;162;p24"/>
          <p:cNvGrpSpPr/>
          <p:nvPr/>
        </p:nvGrpSpPr>
        <p:grpSpPr>
          <a:xfrm>
            <a:off x="0" y="0"/>
            <a:ext cx="9144000" cy="5143500"/>
            <a:chOff x="0" y="0"/>
            <a:chExt cx="9144000" cy="5143500"/>
          </a:xfrm>
        </p:grpSpPr>
        <p:sp>
          <p:nvSpPr>
            <p:cNvPr id="163" name="Google Shape;163;p2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65" name="Google Shape;165;p24"/>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166" name="Google Shape;166;p24"/>
          <p:cNvSpPr txBox="1"/>
          <p:nvPr>
            <p:ph idx="4294967295" type="title"/>
          </p:nvPr>
        </p:nvSpPr>
        <p:spPr>
          <a:xfrm>
            <a:off x="715550" y="1211575"/>
            <a:ext cx="4185000" cy="36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El conjunto de todos los posibles resultados de un experimento.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Normalmente se denota por la letra 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Nota:</a:t>
            </a:r>
            <a:r>
              <a:rPr lang="es" sz="1400">
                <a:latin typeface="Poppins"/>
                <a:ea typeface="Poppins"/>
                <a:cs typeface="Poppins"/>
                <a:sym typeface="Poppins"/>
              </a:rPr>
              <a:t> Cada elemento de este conjunto es conocido como </a:t>
            </a:r>
            <a:r>
              <a:rPr b="1" lang="es" sz="1400">
                <a:solidFill>
                  <a:srgbClr val="1BBC9B"/>
                </a:solidFill>
                <a:latin typeface="Poppins"/>
                <a:ea typeface="Poppins"/>
                <a:cs typeface="Poppins"/>
                <a:sym typeface="Poppins"/>
              </a:rPr>
              <a:t>punto muestral</a:t>
            </a:r>
            <a:endParaRPr b="1" sz="1400">
              <a:solidFill>
                <a:srgbClr val="1BBC9B"/>
              </a:solidFill>
              <a:latin typeface="Poppins"/>
              <a:ea typeface="Poppins"/>
              <a:cs typeface="Poppins"/>
              <a:sym typeface="Poppins"/>
            </a:endParaRPr>
          </a:p>
        </p:txBody>
      </p:sp>
      <p:sp>
        <p:nvSpPr>
          <p:cNvPr id="167" name="Google Shape;167;p2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172" name="Google Shape;172;p24"/>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Espacio Muestral</a:t>
            </a:r>
            <a:endParaRPr b="1" sz="1400">
              <a:solidFill>
                <a:srgbClr val="8426C9"/>
              </a:solidFill>
              <a:latin typeface="Poppins"/>
              <a:ea typeface="Poppins"/>
              <a:cs typeface="Poppins"/>
              <a:sym typeface="Poppins"/>
            </a:endParaRPr>
          </a:p>
        </p:txBody>
      </p:sp>
      <p:grpSp>
        <p:nvGrpSpPr>
          <p:cNvPr id="173" name="Google Shape;173;p24"/>
          <p:cNvGrpSpPr/>
          <p:nvPr/>
        </p:nvGrpSpPr>
        <p:grpSpPr>
          <a:xfrm>
            <a:off x="779329" y="1230953"/>
            <a:ext cx="5399879" cy="3563936"/>
            <a:chOff x="5259072" y="1681937"/>
            <a:chExt cx="3403428" cy="2236827"/>
          </a:xfrm>
        </p:grpSpPr>
        <p:pic>
          <p:nvPicPr>
            <p:cNvPr id="174" name="Google Shape;174;p24"/>
            <p:cNvPicPr preferRelativeResize="0"/>
            <p:nvPr/>
          </p:nvPicPr>
          <p:blipFill>
            <a:blip r:embed="rId4">
              <a:alphaModFix/>
            </a:blip>
            <a:stretch>
              <a:fillRect/>
            </a:stretch>
          </p:blipFill>
          <p:spPr>
            <a:xfrm>
              <a:off x="5259072" y="1681937"/>
              <a:ext cx="3403428" cy="2236827"/>
            </a:xfrm>
            <a:prstGeom prst="rect">
              <a:avLst/>
            </a:prstGeom>
            <a:noFill/>
            <a:ln>
              <a:noFill/>
            </a:ln>
          </p:spPr>
        </p:pic>
        <p:pic>
          <p:nvPicPr>
            <p:cNvPr id="175" name="Google Shape;175;p24"/>
            <p:cNvPicPr preferRelativeResize="0"/>
            <p:nvPr/>
          </p:nvPicPr>
          <p:blipFill rotWithShape="1">
            <a:blip r:embed="rId5">
              <a:alphaModFix/>
            </a:blip>
            <a:srcRect b="0" l="0" r="7028" t="0"/>
            <a:stretch/>
          </p:blipFill>
          <p:spPr>
            <a:xfrm>
              <a:off x="5363050" y="2118125"/>
              <a:ext cx="3195474" cy="1364450"/>
            </a:xfrm>
            <a:prstGeom prst="rect">
              <a:avLst/>
            </a:prstGeom>
            <a:noFill/>
            <a:ln>
              <a:noFill/>
            </a:ln>
          </p:spPr>
        </p:pic>
      </p:grpSp>
      <p:sp>
        <p:nvSpPr>
          <p:cNvPr id="176" name="Google Shape;176;p24"/>
          <p:cNvSpPr txBox="1"/>
          <p:nvPr>
            <p:ph idx="4294967295" type="title"/>
          </p:nvPr>
        </p:nvSpPr>
        <p:spPr>
          <a:xfrm>
            <a:off x="6346600" y="1211575"/>
            <a:ext cx="2472600" cy="951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 Las cartas de poker</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177" name="Google Shape;177;p24"/>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81" name="Shape 181"/>
        <p:cNvGrpSpPr/>
        <p:nvPr/>
      </p:nvGrpSpPr>
      <p:grpSpPr>
        <a:xfrm>
          <a:off x="0" y="0"/>
          <a:ext cx="0" cy="0"/>
          <a:chOff x="0" y="0"/>
          <a:chExt cx="0" cy="0"/>
        </a:xfrm>
      </p:grpSpPr>
      <p:grpSp>
        <p:nvGrpSpPr>
          <p:cNvPr id="182" name="Google Shape;182;p25"/>
          <p:cNvGrpSpPr/>
          <p:nvPr/>
        </p:nvGrpSpPr>
        <p:grpSpPr>
          <a:xfrm>
            <a:off x="0" y="0"/>
            <a:ext cx="9144000" cy="5143500"/>
            <a:chOff x="0" y="0"/>
            <a:chExt cx="9144000" cy="5143500"/>
          </a:xfrm>
        </p:grpSpPr>
        <p:sp>
          <p:nvSpPr>
            <p:cNvPr id="183" name="Google Shape;183;p2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85" name="Google Shape;185;p25"/>
          <p:cNvSpPr/>
          <p:nvPr/>
        </p:nvSpPr>
        <p:spPr>
          <a:xfrm>
            <a:off x="715538" y="403850"/>
            <a:ext cx="45714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Antes de empezar, veamos algunos</a:t>
            </a:r>
            <a:endParaRPr sz="1100">
              <a:solidFill>
                <a:schemeClr val="dk2"/>
              </a:solidFill>
              <a:latin typeface="Poppins"/>
              <a:ea typeface="Poppins"/>
              <a:cs typeface="Poppins"/>
              <a:sym typeface="Poppins"/>
            </a:endParaRPr>
          </a:p>
        </p:txBody>
      </p:sp>
      <p:sp>
        <p:nvSpPr>
          <p:cNvPr id="186" name="Google Shape;186;p25"/>
          <p:cNvSpPr txBox="1"/>
          <p:nvPr>
            <p:ph idx="4294967295" type="title"/>
          </p:nvPr>
        </p:nvSpPr>
        <p:spPr>
          <a:xfrm>
            <a:off x="715550" y="1211575"/>
            <a:ext cx="4185000" cy="36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El conjunto de todos los posibles resultados de un experimento.</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Normalmente se denota por la letra 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Nota:</a:t>
            </a:r>
            <a:r>
              <a:rPr lang="es" sz="1400">
                <a:latin typeface="Poppins"/>
                <a:ea typeface="Poppins"/>
                <a:cs typeface="Poppins"/>
                <a:sym typeface="Poppins"/>
              </a:rPr>
              <a:t> Cada elemento de este conjunto es conocido como </a:t>
            </a:r>
            <a:r>
              <a:rPr b="1" lang="es" sz="1400">
                <a:solidFill>
                  <a:srgbClr val="1BBC9B"/>
                </a:solidFill>
                <a:latin typeface="Poppins"/>
                <a:ea typeface="Poppins"/>
                <a:cs typeface="Poppins"/>
                <a:sym typeface="Poppins"/>
              </a:rPr>
              <a:t>punto muestral</a:t>
            </a:r>
            <a:endParaRPr b="1" sz="1400">
              <a:solidFill>
                <a:srgbClr val="1BBC9B"/>
              </a:solidFill>
              <a:latin typeface="Poppins"/>
              <a:ea typeface="Poppins"/>
              <a:cs typeface="Poppins"/>
              <a:sym typeface="Poppins"/>
            </a:endParaRPr>
          </a:p>
        </p:txBody>
      </p:sp>
      <p:sp>
        <p:nvSpPr>
          <p:cNvPr id="187" name="Google Shape;187;p2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txBox="1"/>
          <p:nvPr>
            <p:ph idx="4294967295" type="title"/>
          </p:nvPr>
        </p:nvSpPr>
        <p:spPr>
          <a:xfrm>
            <a:off x="715545" y="558150"/>
            <a:ext cx="467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Conceptos Importantes</a:t>
            </a:r>
            <a:endParaRPr b="1">
              <a:latin typeface="Poppins"/>
              <a:ea typeface="Poppins"/>
              <a:cs typeface="Poppins"/>
              <a:sym typeface="Poppins"/>
            </a:endParaRPr>
          </a:p>
        </p:txBody>
      </p:sp>
      <p:sp>
        <p:nvSpPr>
          <p:cNvPr id="192" name="Google Shape;192;p25"/>
          <p:cNvSpPr txBox="1"/>
          <p:nvPr>
            <p:ph idx="4294967295" type="title"/>
          </p:nvPr>
        </p:nvSpPr>
        <p:spPr>
          <a:xfrm>
            <a:off x="4768050" y="3675512"/>
            <a:ext cx="1664700" cy="100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400">
                <a:solidFill>
                  <a:srgbClr val="8426C9"/>
                </a:solidFill>
                <a:latin typeface="Poppins"/>
                <a:ea typeface="Poppins"/>
                <a:cs typeface="Poppins"/>
                <a:sym typeface="Poppins"/>
              </a:rPr>
              <a:t>Espacio Muestral</a:t>
            </a:r>
            <a:endParaRPr b="1" sz="1400">
              <a:solidFill>
                <a:srgbClr val="8426C9"/>
              </a:solidFill>
              <a:latin typeface="Poppins"/>
              <a:ea typeface="Poppins"/>
              <a:cs typeface="Poppins"/>
              <a:sym typeface="Poppins"/>
            </a:endParaRPr>
          </a:p>
        </p:txBody>
      </p:sp>
      <p:grpSp>
        <p:nvGrpSpPr>
          <p:cNvPr id="193" name="Google Shape;193;p25"/>
          <p:cNvGrpSpPr/>
          <p:nvPr/>
        </p:nvGrpSpPr>
        <p:grpSpPr>
          <a:xfrm>
            <a:off x="779329" y="1230953"/>
            <a:ext cx="5399879" cy="3563936"/>
            <a:chOff x="5259072" y="1681937"/>
            <a:chExt cx="3403428" cy="2236827"/>
          </a:xfrm>
        </p:grpSpPr>
        <p:pic>
          <p:nvPicPr>
            <p:cNvPr id="194" name="Google Shape;194;p25"/>
            <p:cNvPicPr preferRelativeResize="0"/>
            <p:nvPr/>
          </p:nvPicPr>
          <p:blipFill>
            <a:blip r:embed="rId4">
              <a:alphaModFix/>
            </a:blip>
            <a:stretch>
              <a:fillRect/>
            </a:stretch>
          </p:blipFill>
          <p:spPr>
            <a:xfrm>
              <a:off x="5259072" y="1681937"/>
              <a:ext cx="3403428" cy="2236827"/>
            </a:xfrm>
            <a:prstGeom prst="rect">
              <a:avLst/>
            </a:prstGeom>
            <a:noFill/>
            <a:ln>
              <a:noFill/>
            </a:ln>
          </p:spPr>
        </p:pic>
        <p:pic>
          <p:nvPicPr>
            <p:cNvPr id="195" name="Google Shape;195;p25"/>
            <p:cNvPicPr preferRelativeResize="0"/>
            <p:nvPr/>
          </p:nvPicPr>
          <p:blipFill rotWithShape="1">
            <a:blip r:embed="rId5">
              <a:alphaModFix/>
            </a:blip>
            <a:srcRect b="0" l="0" r="7028" t="0"/>
            <a:stretch/>
          </p:blipFill>
          <p:spPr>
            <a:xfrm>
              <a:off x="5363050" y="2118125"/>
              <a:ext cx="3195474" cy="1364450"/>
            </a:xfrm>
            <a:prstGeom prst="rect">
              <a:avLst/>
            </a:prstGeom>
            <a:noFill/>
            <a:ln>
              <a:noFill/>
            </a:ln>
          </p:spPr>
        </p:pic>
      </p:grpSp>
      <p:pic>
        <p:nvPicPr>
          <p:cNvPr id="196" name="Google Shape;196;p25"/>
          <p:cNvPicPr preferRelativeResize="0"/>
          <p:nvPr/>
        </p:nvPicPr>
        <p:blipFill rotWithShape="1">
          <a:blip r:embed="rId4">
            <a:alphaModFix/>
          </a:blip>
          <a:srcRect b="33887" l="75295" r="16529" t="50556"/>
          <a:stretch/>
        </p:blipFill>
        <p:spPr>
          <a:xfrm>
            <a:off x="4834426" y="3021775"/>
            <a:ext cx="397373" cy="554401"/>
          </a:xfrm>
          <a:prstGeom prst="rect">
            <a:avLst/>
          </a:prstGeom>
          <a:noFill/>
          <a:ln>
            <a:noFill/>
          </a:ln>
        </p:spPr>
      </p:pic>
      <p:pic>
        <p:nvPicPr>
          <p:cNvPr id="197" name="Google Shape;197;p25"/>
          <p:cNvPicPr preferRelativeResize="0"/>
          <p:nvPr/>
        </p:nvPicPr>
        <p:blipFill rotWithShape="1">
          <a:blip r:embed="rId5">
            <a:alphaModFix/>
          </a:blip>
          <a:srcRect b="24130" l="71345" r="21291" t="50804"/>
          <a:stretch/>
        </p:blipFill>
        <p:spPr>
          <a:xfrm rot="899950">
            <a:off x="5302585" y="3038020"/>
            <a:ext cx="1147329" cy="1552259"/>
          </a:xfrm>
          <a:prstGeom prst="rect">
            <a:avLst/>
          </a:prstGeom>
          <a:noFill/>
          <a:ln>
            <a:noFill/>
          </a:ln>
        </p:spPr>
      </p:pic>
      <p:sp>
        <p:nvSpPr>
          <p:cNvPr id="198" name="Google Shape;198;p25"/>
          <p:cNvSpPr txBox="1"/>
          <p:nvPr>
            <p:ph idx="4294967295" type="title"/>
          </p:nvPr>
        </p:nvSpPr>
        <p:spPr>
          <a:xfrm>
            <a:off x="6346600" y="1211575"/>
            <a:ext cx="2472600" cy="951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 Las cartas de poker</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solidFill>
                  <a:srgbClr val="FF0000"/>
                </a:solidFill>
                <a:latin typeface="Poppins"/>
                <a:ea typeface="Poppins"/>
                <a:cs typeface="Poppins"/>
                <a:sym typeface="Poppins"/>
              </a:rPr>
              <a:t>Q♥</a:t>
            </a:r>
            <a:r>
              <a:rPr lang="es" sz="1400">
                <a:latin typeface="Poppins"/>
                <a:ea typeface="Poppins"/>
                <a:cs typeface="Poppins"/>
                <a:sym typeface="Poppins"/>
              </a:rPr>
              <a:t> ∈ S</a:t>
            </a:r>
            <a:endParaRPr sz="1400">
              <a:latin typeface="Poppins"/>
              <a:ea typeface="Poppins"/>
              <a:cs typeface="Poppins"/>
              <a:sym typeface="Poppins"/>
            </a:endParaRPr>
          </a:p>
        </p:txBody>
      </p:sp>
      <p:pic>
        <p:nvPicPr>
          <p:cNvPr id="199" name="Google Shape;199;p25"/>
          <p:cNvPicPr preferRelativeResize="0"/>
          <p:nvPr/>
        </p:nvPicPr>
        <p:blipFill>
          <a:blip r:embed="rId6">
            <a:alphaModFix/>
          </a:blip>
          <a:stretch>
            <a:fillRect/>
          </a:stretch>
        </p:blipFill>
        <p:spPr>
          <a:xfrm flipH="1">
            <a:off x="-748425" y="2534562"/>
            <a:ext cx="3184450" cy="2608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